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3" r:id="rId2"/>
    <p:sldId id="415" r:id="rId3"/>
    <p:sldId id="416" r:id="rId4"/>
    <p:sldId id="417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1145" r:id="rId23"/>
    <p:sldId id="26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78831"/>
  </p:normalViewPr>
  <p:slideViewPr>
    <p:cSldViewPr snapToGrid="0" showGuides="1">
      <p:cViewPr varScale="1">
        <p:scale>
          <a:sx n="108" d="100"/>
          <a:sy n="108" d="100"/>
        </p:scale>
        <p:origin x="216" y="1408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EE3951-C4EE-854B-90AE-B012C0E71A73}" type="doc">
      <dgm:prSet loTypeId="urn:microsoft.com/office/officeart/2005/8/layout/vList5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090DF0-01FA-E54F-91AF-8CFE598686F7}">
      <dgm:prSet custT="1"/>
      <dgm:spPr/>
      <dgm:t>
        <a:bodyPr/>
        <a:lstStyle/>
        <a:p>
          <a:r>
            <a:rPr lang="ja-JP" sz="4000">
              <a:latin typeface="Microsoft YaHei" panose="020B0503020204020204" pitchFamily="34" charset="-122"/>
              <a:ea typeface="Microsoft YaHei" panose="020B0503020204020204" pitchFamily="34" charset="-122"/>
            </a:rPr>
            <a:t>优点</a:t>
          </a:r>
          <a:endParaRPr lang="en-CN" sz="4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C67D82F-9CF1-9E49-8D2C-19D96425183E}" type="parTrans" cxnId="{CB1EA957-0024-0241-ABBB-335D9CAAB411}">
      <dgm:prSet/>
      <dgm:spPr/>
      <dgm:t>
        <a:bodyPr/>
        <a:lstStyle/>
        <a:p>
          <a:endParaRPr lang="en-US"/>
        </a:p>
      </dgm:t>
    </dgm:pt>
    <dgm:pt modelId="{B86E28AC-B245-5E4D-8FF5-EABBB3D01097}" type="sibTrans" cxnId="{CB1EA957-0024-0241-ABBB-335D9CAAB411}">
      <dgm:prSet/>
      <dgm:spPr/>
      <dgm:t>
        <a:bodyPr/>
        <a:lstStyle/>
        <a:p>
          <a:endParaRPr lang="en-US"/>
        </a:p>
      </dgm:t>
    </dgm:pt>
    <dgm:pt modelId="{EABE4D78-E652-DB44-A41C-89C0A2AE6BB8}">
      <dgm:prSet/>
      <dgm:spPr/>
      <dgm:t>
        <a:bodyPr/>
        <a:lstStyle/>
        <a:p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直接建模</a:t>
          </a:r>
          <a:r>
            <a:rPr lang="ja-JP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更长</a:t>
          </a:r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距离的依赖关系</a:t>
          </a:r>
          <a:endParaRPr lang="en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72B5517-47FE-9246-A86C-79B3D4279394}" type="parTrans" cxnId="{E9931A71-8D1E-8B49-BEAD-E482C9082074}">
      <dgm:prSet/>
      <dgm:spPr/>
      <dgm:t>
        <a:bodyPr/>
        <a:lstStyle/>
        <a:p>
          <a:endParaRPr lang="en-US"/>
        </a:p>
      </dgm:t>
    </dgm:pt>
    <dgm:pt modelId="{62CAEBEC-12E1-E04B-8FA4-5609CBDDCE77}" type="sibTrans" cxnId="{E9931A71-8D1E-8B49-BEAD-E482C9082074}">
      <dgm:prSet/>
      <dgm:spPr/>
      <dgm:t>
        <a:bodyPr/>
        <a:lstStyle/>
        <a:p>
          <a:endParaRPr lang="en-US"/>
        </a:p>
      </dgm:t>
    </dgm:pt>
    <dgm:pt modelId="{5F5BE2A8-2161-EC40-A590-D7160CE23E53}">
      <dgm:prSet/>
      <dgm:spPr/>
      <dgm:t>
        <a:bodyPr/>
        <a:lstStyle/>
        <a:p>
          <a:r>
            <a:rPr lang="ja-JP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更</a:t>
          </a:r>
          <a:r>
            <a:rPr lang="ja-JP" altLang="en-US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快</a:t>
          </a:r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的训练速度</a:t>
          </a:r>
          <a:r>
            <a:rPr 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（与</a:t>
          </a:r>
          <a:r>
            <a:rPr 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RNN</a:t>
          </a:r>
          <a:r>
            <a:rPr 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相比）</a:t>
          </a:r>
          <a:endParaRPr lang="en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31D9124-AB33-2C4B-BF6E-8A96C5346F3A}" type="parTrans" cxnId="{A764BADA-F827-1A45-90E9-A226612D9E02}">
      <dgm:prSet/>
      <dgm:spPr/>
      <dgm:t>
        <a:bodyPr/>
        <a:lstStyle/>
        <a:p>
          <a:endParaRPr lang="en-US"/>
        </a:p>
      </dgm:t>
    </dgm:pt>
    <dgm:pt modelId="{745C447A-3B19-D344-8806-294618845296}" type="sibTrans" cxnId="{A764BADA-F827-1A45-90E9-A226612D9E02}">
      <dgm:prSet/>
      <dgm:spPr/>
      <dgm:t>
        <a:bodyPr/>
        <a:lstStyle/>
        <a:p>
          <a:endParaRPr lang="en-US"/>
        </a:p>
      </dgm:t>
    </dgm:pt>
    <dgm:pt modelId="{5F802259-6F0F-2843-949F-73BF5396B4AA}">
      <dgm:prSet custT="1"/>
      <dgm:spPr/>
      <dgm:t>
        <a:bodyPr/>
        <a:lstStyle/>
        <a:p>
          <a:r>
            <a:rPr lang="ja-JP" sz="4000">
              <a:latin typeface="Microsoft YaHei" panose="020B0503020204020204" pitchFamily="34" charset="-122"/>
              <a:ea typeface="Microsoft YaHei" panose="020B0503020204020204" pitchFamily="34" charset="-122"/>
            </a:rPr>
            <a:t>缺点</a:t>
          </a:r>
          <a:endParaRPr lang="en-CN" sz="4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DC0A53C-1785-0140-9F9A-D26FCB052ED5}" type="parTrans" cxnId="{C59C9E2B-0154-664F-B8AA-0A6105C512C1}">
      <dgm:prSet/>
      <dgm:spPr/>
      <dgm:t>
        <a:bodyPr/>
        <a:lstStyle/>
        <a:p>
          <a:endParaRPr lang="en-US"/>
        </a:p>
      </dgm:t>
    </dgm:pt>
    <dgm:pt modelId="{563AEC1F-2E9F-804F-ACB1-037C6F122964}" type="sibTrans" cxnId="{C59C9E2B-0154-664F-B8AA-0A6105C512C1}">
      <dgm:prSet/>
      <dgm:spPr/>
      <dgm:t>
        <a:bodyPr/>
        <a:lstStyle/>
        <a:p>
          <a:endParaRPr lang="en-US"/>
        </a:p>
      </dgm:t>
    </dgm:pt>
    <dgm:pt modelId="{2BBC4F66-C1FB-6A4A-9903-44DB4420CF3E}">
      <dgm:prSet/>
      <dgm:spPr/>
      <dgm:t>
        <a:bodyPr/>
        <a:lstStyle/>
        <a:p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参数量</a:t>
          </a:r>
          <a:r>
            <a:rPr lang="ja-JP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过大</a:t>
          </a:r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导致模型不容易训练</a:t>
          </a:r>
          <a:endParaRPr lang="en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86A8238-E6E3-F54F-8157-A510CD08F884}" type="parTrans" cxnId="{22540B49-2513-E04F-8EAC-CD1A80A89587}">
      <dgm:prSet/>
      <dgm:spPr/>
      <dgm:t>
        <a:bodyPr/>
        <a:lstStyle/>
        <a:p>
          <a:endParaRPr lang="en-US"/>
        </a:p>
      </dgm:t>
    </dgm:pt>
    <dgm:pt modelId="{588133A9-321D-164B-9622-37F2710F4CB3}" type="sibTrans" cxnId="{22540B49-2513-E04F-8EAC-CD1A80A89587}">
      <dgm:prSet/>
      <dgm:spPr/>
      <dgm:t>
        <a:bodyPr/>
        <a:lstStyle/>
        <a:p>
          <a:endParaRPr lang="en-US"/>
        </a:p>
      </dgm:t>
    </dgm:pt>
    <dgm:pt modelId="{C170EC69-FCF1-9645-9AB5-73991A07A4B8}">
      <dgm:prSet/>
      <dgm:spPr/>
      <dgm:t>
        <a:bodyPr/>
        <a:lstStyle/>
        <a:p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需要基于大规模数据</a:t>
          </a:r>
          <a:r>
            <a:rPr lang="ja-JP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预训练</a:t>
          </a:r>
          <a:endParaRPr lang="en-CN" dirty="0">
            <a:solidFill>
              <a:srgbClr val="C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857F88B-3744-2C46-9928-1651002BFDD5}" type="parTrans" cxnId="{705D1BD9-4E5A-F14E-9401-A1878CEA7C6A}">
      <dgm:prSet/>
      <dgm:spPr/>
      <dgm:t>
        <a:bodyPr/>
        <a:lstStyle/>
        <a:p>
          <a:endParaRPr lang="en-US"/>
        </a:p>
      </dgm:t>
    </dgm:pt>
    <dgm:pt modelId="{BD9F4B90-59D3-5A49-8BCF-636AD2D16189}" type="sibTrans" cxnId="{705D1BD9-4E5A-F14E-9401-A1878CEA7C6A}">
      <dgm:prSet/>
      <dgm:spPr/>
      <dgm:t>
        <a:bodyPr/>
        <a:lstStyle/>
        <a:p>
          <a:endParaRPr lang="en-US"/>
        </a:p>
      </dgm:t>
    </dgm:pt>
    <dgm:pt modelId="{A042224D-AD0E-7041-8709-069FC097FA8C}" type="pres">
      <dgm:prSet presAssocID="{BDEE3951-C4EE-854B-90AE-B012C0E71A73}" presName="Name0" presStyleCnt="0">
        <dgm:presLayoutVars>
          <dgm:dir/>
          <dgm:animLvl val="lvl"/>
          <dgm:resizeHandles val="exact"/>
        </dgm:presLayoutVars>
      </dgm:prSet>
      <dgm:spPr/>
    </dgm:pt>
    <dgm:pt modelId="{3A630EA0-33FD-4D42-8B08-A38A85822D42}" type="pres">
      <dgm:prSet presAssocID="{31090DF0-01FA-E54F-91AF-8CFE598686F7}" presName="linNode" presStyleCnt="0"/>
      <dgm:spPr/>
    </dgm:pt>
    <dgm:pt modelId="{4DF81E48-8013-BA43-BF86-995BAA73BD14}" type="pres">
      <dgm:prSet presAssocID="{31090DF0-01FA-E54F-91AF-8CFE598686F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4F68CFD8-D7DF-1A43-9405-11BE14F69875}" type="pres">
      <dgm:prSet presAssocID="{31090DF0-01FA-E54F-91AF-8CFE598686F7}" presName="descendantText" presStyleLbl="alignAccFollowNode1" presStyleIdx="0" presStyleCnt="2">
        <dgm:presLayoutVars>
          <dgm:bulletEnabled val="1"/>
        </dgm:presLayoutVars>
      </dgm:prSet>
      <dgm:spPr/>
    </dgm:pt>
    <dgm:pt modelId="{B984B3ED-950E-C042-AC0A-C937669AAA53}" type="pres">
      <dgm:prSet presAssocID="{B86E28AC-B245-5E4D-8FF5-EABBB3D01097}" presName="sp" presStyleCnt="0"/>
      <dgm:spPr/>
    </dgm:pt>
    <dgm:pt modelId="{BD21EAB3-D3DA-1548-B46A-A4838CE60D15}" type="pres">
      <dgm:prSet presAssocID="{5F802259-6F0F-2843-949F-73BF5396B4AA}" presName="linNode" presStyleCnt="0"/>
      <dgm:spPr/>
    </dgm:pt>
    <dgm:pt modelId="{1A6D80E1-2BBF-4142-B676-E48D2C6A657F}" type="pres">
      <dgm:prSet presAssocID="{5F802259-6F0F-2843-949F-73BF5396B4A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04C9286-6A18-1C4D-A5D8-37CAAA124039}" type="pres">
      <dgm:prSet presAssocID="{5F802259-6F0F-2843-949F-73BF5396B4A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62A6411-AE8B-4249-B703-12F36341450C}" type="presOf" srcId="{BDEE3951-C4EE-854B-90AE-B012C0E71A73}" destId="{A042224D-AD0E-7041-8709-069FC097FA8C}" srcOrd="0" destOrd="0" presId="urn:microsoft.com/office/officeart/2005/8/layout/vList5"/>
    <dgm:cxn modelId="{AE7BB016-DBAB-E547-8011-6661638A9BD9}" type="presOf" srcId="{EABE4D78-E652-DB44-A41C-89C0A2AE6BB8}" destId="{4F68CFD8-D7DF-1A43-9405-11BE14F69875}" srcOrd="0" destOrd="0" presId="urn:microsoft.com/office/officeart/2005/8/layout/vList5"/>
    <dgm:cxn modelId="{C59C9E2B-0154-664F-B8AA-0A6105C512C1}" srcId="{BDEE3951-C4EE-854B-90AE-B012C0E71A73}" destId="{5F802259-6F0F-2843-949F-73BF5396B4AA}" srcOrd="1" destOrd="0" parTransId="{9DC0A53C-1785-0140-9F9A-D26FCB052ED5}" sibTransId="{563AEC1F-2E9F-804F-ACB1-037C6F122964}"/>
    <dgm:cxn modelId="{22540B49-2513-E04F-8EAC-CD1A80A89587}" srcId="{5F802259-6F0F-2843-949F-73BF5396B4AA}" destId="{2BBC4F66-C1FB-6A4A-9903-44DB4420CF3E}" srcOrd="0" destOrd="0" parTransId="{686A8238-E6E3-F54F-8157-A510CD08F884}" sibTransId="{588133A9-321D-164B-9622-37F2710F4CB3}"/>
    <dgm:cxn modelId="{CB1EA957-0024-0241-ABBB-335D9CAAB411}" srcId="{BDEE3951-C4EE-854B-90AE-B012C0E71A73}" destId="{31090DF0-01FA-E54F-91AF-8CFE598686F7}" srcOrd="0" destOrd="0" parTransId="{2C67D82F-9CF1-9E49-8D2C-19D96425183E}" sibTransId="{B86E28AC-B245-5E4D-8FF5-EABBB3D01097}"/>
    <dgm:cxn modelId="{F5F7035C-095E-DF48-B53B-CE93108DB50A}" type="presOf" srcId="{5F802259-6F0F-2843-949F-73BF5396B4AA}" destId="{1A6D80E1-2BBF-4142-B676-E48D2C6A657F}" srcOrd="0" destOrd="0" presId="urn:microsoft.com/office/officeart/2005/8/layout/vList5"/>
    <dgm:cxn modelId="{E9931A71-8D1E-8B49-BEAD-E482C9082074}" srcId="{31090DF0-01FA-E54F-91AF-8CFE598686F7}" destId="{EABE4D78-E652-DB44-A41C-89C0A2AE6BB8}" srcOrd="0" destOrd="0" parTransId="{572B5517-47FE-9246-A86C-79B3D4279394}" sibTransId="{62CAEBEC-12E1-E04B-8FA4-5609CBDDCE77}"/>
    <dgm:cxn modelId="{1B46E377-E24C-AD42-86CD-E8C03A9BCFF1}" type="presOf" srcId="{C170EC69-FCF1-9645-9AB5-73991A07A4B8}" destId="{804C9286-6A18-1C4D-A5D8-37CAAA124039}" srcOrd="0" destOrd="1" presId="urn:microsoft.com/office/officeart/2005/8/layout/vList5"/>
    <dgm:cxn modelId="{9C1EAEA3-83F1-AD44-A356-3325491F6158}" type="presOf" srcId="{31090DF0-01FA-E54F-91AF-8CFE598686F7}" destId="{4DF81E48-8013-BA43-BF86-995BAA73BD14}" srcOrd="0" destOrd="0" presId="urn:microsoft.com/office/officeart/2005/8/layout/vList5"/>
    <dgm:cxn modelId="{2242ACCC-EE17-374C-AA99-893CFDC5B170}" type="presOf" srcId="{5F5BE2A8-2161-EC40-A590-D7160CE23E53}" destId="{4F68CFD8-D7DF-1A43-9405-11BE14F69875}" srcOrd="0" destOrd="1" presId="urn:microsoft.com/office/officeart/2005/8/layout/vList5"/>
    <dgm:cxn modelId="{705D1BD9-4E5A-F14E-9401-A1878CEA7C6A}" srcId="{5F802259-6F0F-2843-949F-73BF5396B4AA}" destId="{C170EC69-FCF1-9645-9AB5-73991A07A4B8}" srcOrd="1" destOrd="0" parTransId="{6857F88B-3744-2C46-9928-1651002BFDD5}" sibTransId="{BD9F4B90-59D3-5A49-8BCF-636AD2D16189}"/>
    <dgm:cxn modelId="{A764BADA-F827-1A45-90E9-A226612D9E02}" srcId="{31090DF0-01FA-E54F-91AF-8CFE598686F7}" destId="{5F5BE2A8-2161-EC40-A590-D7160CE23E53}" srcOrd="1" destOrd="0" parTransId="{C31D9124-AB33-2C4B-BF6E-8A96C5346F3A}" sibTransId="{745C447A-3B19-D344-8806-294618845296}"/>
    <dgm:cxn modelId="{2520E7F1-FE7F-714F-B05B-34C4B4CBA908}" type="presOf" srcId="{2BBC4F66-C1FB-6A4A-9903-44DB4420CF3E}" destId="{804C9286-6A18-1C4D-A5D8-37CAAA124039}" srcOrd="0" destOrd="0" presId="urn:microsoft.com/office/officeart/2005/8/layout/vList5"/>
    <dgm:cxn modelId="{6705ED8B-B2AD-0848-9276-04B97BFC0113}" type="presParOf" srcId="{A042224D-AD0E-7041-8709-069FC097FA8C}" destId="{3A630EA0-33FD-4D42-8B08-A38A85822D42}" srcOrd="0" destOrd="0" presId="urn:microsoft.com/office/officeart/2005/8/layout/vList5"/>
    <dgm:cxn modelId="{67B03F9E-E387-7D42-AA17-142466288229}" type="presParOf" srcId="{3A630EA0-33FD-4D42-8B08-A38A85822D42}" destId="{4DF81E48-8013-BA43-BF86-995BAA73BD14}" srcOrd="0" destOrd="0" presId="urn:microsoft.com/office/officeart/2005/8/layout/vList5"/>
    <dgm:cxn modelId="{98C188E7-9166-4740-9152-EAC6F1C6EDEB}" type="presParOf" srcId="{3A630EA0-33FD-4D42-8B08-A38A85822D42}" destId="{4F68CFD8-D7DF-1A43-9405-11BE14F69875}" srcOrd="1" destOrd="0" presId="urn:microsoft.com/office/officeart/2005/8/layout/vList5"/>
    <dgm:cxn modelId="{F458C80D-206D-E644-9184-AC5A58DD261A}" type="presParOf" srcId="{A042224D-AD0E-7041-8709-069FC097FA8C}" destId="{B984B3ED-950E-C042-AC0A-C937669AAA53}" srcOrd="1" destOrd="0" presId="urn:microsoft.com/office/officeart/2005/8/layout/vList5"/>
    <dgm:cxn modelId="{6F722DC6-5895-4C48-9B6E-3E4A4676C5C0}" type="presParOf" srcId="{A042224D-AD0E-7041-8709-069FC097FA8C}" destId="{BD21EAB3-D3DA-1548-B46A-A4838CE60D15}" srcOrd="2" destOrd="0" presId="urn:microsoft.com/office/officeart/2005/8/layout/vList5"/>
    <dgm:cxn modelId="{10E1EACB-92D2-9C46-895B-FEB2D2024971}" type="presParOf" srcId="{BD21EAB3-D3DA-1548-B46A-A4838CE60D15}" destId="{1A6D80E1-2BBF-4142-B676-E48D2C6A657F}" srcOrd="0" destOrd="0" presId="urn:microsoft.com/office/officeart/2005/8/layout/vList5"/>
    <dgm:cxn modelId="{606F2301-0437-1D40-B28E-60064969CEA3}" type="presParOf" srcId="{BD21EAB3-D3DA-1548-B46A-A4838CE60D15}" destId="{804C9286-6A18-1C4D-A5D8-37CAAA12403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8CFD8-D7DF-1A43-9405-11BE14F69875}">
      <dsp:nvSpPr>
        <dsp:cNvPr id="0" name=""/>
        <dsp:cNvSpPr/>
      </dsp:nvSpPr>
      <dsp:spPr>
        <a:xfrm rot="5400000">
          <a:off x="4781398" y="-1710834"/>
          <a:ext cx="1383588" cy="5151239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直接建模</a:t>
          </a:r>
          <a:r>
            <a:rPr lang="ja-JP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更长</a:t>
          </a: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距离的依赖关系</a:t>
          </a:r>
          <a:endParaRPr lang="en-CN" sz="2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更</a:t>
          </a:r>
          <a:r>
            <a:rPr lang="ja-JP" altLang="en-US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快</a:t>
          </a: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的训练速度</a:t>
          </a:r>
          <a:r>
            <a:rPr lang="zh-CN" sz="2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（与</a:t>
          </a:r>
          <a:r>
            <a:rPr lang="en-US" sz="2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RNN</a:t>
          </a:r>
          <a:r>
            <a:rPr lang="zh-CN" sz="2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相比）</a:t>
          </a:r>
          <a:endParaRPr lang="en-CN" sz="2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5400000">
        <a:off x="2897573" y="240532"/>
        <a:ext cx="5083698" cy="1248506"/>
      </dsp:txXfrm>
    </dsp:sp>
    <dsp:sp modelId="{4DF81E48-8013-BA43-BF86-995BAA73BD14}">
      <dsp:nvSpPr>
        <dsp:cNvPr id="0" name=""/>
        <dsp:cNvSpPr/>
      </dsp:nvSpPr>
      <dsp:spPr>
        <a:xfrm>
          <a:off x="0" y="43"/>
          <a:ext cx="2897572" cy="172948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40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优点</a:t>
          </a:r>
          <a:endParaRPr lang="en-CN" sz="4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4426" y="84469"/>
        <a:ext cx="2728720" cy="1560633"/>
      </dsp:txXfrm>
    </dsp:sp>
    <dsp:sp modelId="{804C9286-6A18-1C4D-A5D8-37CAAA124039}">
      <dsp:nvSpPr>
        <dsp:cNvPr id="0" name=""/>
        <dsp:cNvSpPr/>
      </dsp:nvSpPr>
      <dsp:spPr>
        <a:xfrm rot="5400000">
          <a:off x="4781398" y="105125"/>
          <a:ext cx="1383588" cy="5151239"/>
        </a:xfrm>
        <a:prstGeom prst="round2SameRect">
          <a:avLst/>
        </a:prstGeom>
        <a:solidFill>
          <a:schemeClr val="accent4">
            <a:tint val="40000"/>
            <a:alpha val="90000"/>
            <a:hueOff val="12891066"/>
            <a:satOff val="9513"/>
            <a:lumOff val="2562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2891066"/>
              <a:satOff val="9513"/>
              <a:lumOff val="25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参数量</a:t>
          </a:r>
          <a:r>
            <a:rPr lang="ja-JP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过大</a:t>
          </a: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导致模型不容易训练</a:t>
          </a:r>
          <a:endParaRPr lang="en-CN" sz="2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需要基于大规模数据</a:t>
          </a:r>
          <a:r>
            <a:rPr lang="ja-JP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预训练</a:t>
          </a:r>
          <a:endParaRPr lang="en-CN" sz="2600" kern="1200" dirty="0">
            <a:solidFill>
              <a:srgbClr val="C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5400000">
        <a:off x="2897573" y="2056492"/>
        <a:ext cx="5083698" cy="1248506"/>
      </dsp:txXfrm>
    </dsp:sp>
    <dsp:sp modelId="{1A6D80E1-2BBF-4142-B676-E48D2C6A657F}">
      <dsp:nvSpPr>
        <dsp:cNvPr id="0" name=""/>
        <dsp:cNvSpPr/>
      </dsp:nvSpPr>
      <dsp:spPr>
        <a:xfrm>
          <a:off x="0" y="1816002"/>
          <a:ext cx="2897572" cy="1729485"/>
        </a:xfrm>
        <a:prstGeom prst="roundRect">
          <a:avLst/>
        </a:prstGeom>
        <a:gradFill rotWithShape="0">
          <a:gsLst>
            <a:gs pos="0">
              <a:schemeClr val="accent4">
                <a:hueOff val="12511490"/>
                <a:satOff val="-40777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2511490"/>
                <a:satOff val="-40777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2511490"/>
                <a:satOff val="-40777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40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缺点</a:t>
          </a:r>
          <a:endParaRPr lang="en-CN" sz="4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4426" y="1900428"/>
        <a:ext cx="2728720" cy="1560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jpeg"/><Relationship Id="rId4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tiff"/><Relationship Id="rId4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v-4G7WgiEhV_wOuOC_2IoSIVNzRHQlnP?usp=sharing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hyperlink" Target="https://colab.research.google.com/drive/1EMJJffsmlSlqO3KwuG5WlP-IxyNVXTrK?usp=sha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hyperlink" Target="https://colab.research.google.com/drive/1HaPOfEj8wrLkqeUDuirtS-cNKGxeRdY5?usp=shar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社会计算与信息检索研究中心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4" descr="2021-07-09 13:43:53.173000">
            <a:extLst>
              <a:ext uri="{FF2B5EF4-FFF2-40B4-BE49-F238E27FC236}">
                <a16:creationId xmlns:a16="http://schemas.microsoft.com/office/drawing/2014/main" id="{4FD97918-AA9B-5F4D-BE36-7ABD1849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766" y="-1"/>
            <a:ext cx="2454234" cy="255968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神经网络基础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2804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0090D-1012-4849-94AD-CE935273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12207-4386-1948-B3AE-D071CF9C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BA56D1-C1C7-1143-A568-B7D3EC80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长短时记忆网络</a:t>
            </a:r>
            <a:r>
              <a:rPr lang="zh-CN" altLang="en-US" dirty="0"/>
              <a:t>（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613F5D-EF22-6F4C-965D-32E172ACFFD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CN" sz="2400" dirty="0"/>
                  <a:t>序列过长时</a:t>
                </a:r>
                <a:r>
                  <a:rPr lang="zh-CN" altLang="en-US" sz="2400" dirty="0"/>
                  <a:t>，</a:t>
                </a:r>
                <a:r>
                  <a:rPr lang="en-CN" sz="2400" dirty="0"/>
                  <a:t>原始的循环神经网络容易导致</a:t>
                </a:r>
                <a:r>
                  <a:rPr lang="en-CN" sz="2400" dirty="0">
                    <a:solidFill>
                      <a:srgbClr val="C00000"/>
                    </a:solidFill>
                  </a:rPr>
                  <a:t>信息损失</a:t>
                </a:r>
              </a:p>
              <a:p>
                <a:pPr lvl="1"/>
                <a:r>
                  <a:rPr lang="en-CN" sz="2000" dirty="0"/>
                  <a:t>梯度</a:t>
                </a:r>
                <a:r>
                  <a:rPr lang="en-CN" sz="2000" dirty="0">
                    <a:solidFill>
                      <a:srgbClr val="C00000"/>
                    </a:solidFill>
                  </a:rPr>
                  <a:t>爆炸</a:t>
                </a:r>
                <a:r>
                  <a:rPr lang="en-CN" sz="2000" dirty="0"/>
                  <a:t>或梯度</a:t>
                </a:r>
                <a:r>
                  <a:rPr lang="en-CN" sz="2000" dirty="0">
                    <a:solidFill>
                      <a:srgbClr val="C00000"/>
                    </a:solidFill>
                  </a:rPr>
                  <a:t>消散</a:t>
                </a:r>
              </a:p>
              <a:p>
                <a:r>
                  <a:rPr lang="en-CN" sz="2400" dirty="0"/>
                  <a:t>新的</a:t>
                </a:r>
                <a:r>
                  <a:rPr lang="en-CN" sz="2400" dirty="0">
                    <a:solidFill>
                      <a:srgbClr val="C00000"/>
                    </a:solidFill>
                  </a:rPr>
                  <a:t>加性</a:t>
                </a:r>
                <a:r>
                  <a:rPr lang="en-CN" sz="2400" dirty="0"/>
                  <a:t>隐状态更新方式</a:t>
                </a:r>
              </a:p>
              <a:p>
                <a:pPr lvl="1"/>
                <a:endParaRPr lang="en-CN" sz="2000" dirty="0"/>
              </a:p>
              <a:p>
                <a:pPr lvl="1"/>
                <a:endParaRPr lang="en-CN" sz="2000" dirty="0"/>
              </a:p>
              <a:p>
                <a:pPr lvl="1"/>
                <a:r>
                  <a:rPr lang="en-US" sz="2000" dirty="0" err="1"/>
                  <a:t>相当于直接将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CN" sz="2000" dirty="0"/>
                  <a:t>与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/>
                  <a:t>（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）</a:t>
                </a:r>
                <a:r>
                  <a:rPr lang="en-CN" sz="2000" dirty="0"/>
                  <a:t>进行了</a:t>
                </a:r>
                <a:r>
                  <a:rPr lang="en-CN" sz="2000" dirty="0">
                    <a:solidFill>
                      <a:srgbClr val="C00000"/>
                    </a:solidFill>
                  </a:rPr>
                  <a:t>跨层连接</a:t>
                </a:r>
                <a:endParaRPr lang="en-US" altLang="zh-CN" sz="2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N" sz="1600" dirty="0"/>
              </a:p>
              <a:p>
                <a:r>
                  <a:rPr lang="en-CN" sz="2400" dirty="0"/>
                  <a:t>进一步改进</a:t>
                </a:r>
              </a:p>
              <a:p>
                <a:pPr lvl="1"/>
                <a:r>
                  <a:rPr lang="en-CN" sz="2000" dirty="0"/>
                  <a:t>遗忘门</a:t>
                </a:r>
                <a:r>
                  <a:rPr lang="zh-CN" altLang="en-US" sz="2000" dirty="0"/>
                  <a:t>：</a:t>
                </a:r>
                <a:r>
                  <a:rPr lang="en-CN" sz="2000" dirty="0"/>
                  <a:t>考虑旧状态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和新状态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的贡献</a:t>
                </a:r>
              </a:p>
              <a:p>
                <a:pPr lvl="1"/>
                <a:endParaRPr lang="en-CN" sz="2000" dirty="0"/>
              </a:p>
              <a:p>
                <a:pPr lvl="1"/>
                <a:r>
                  <a:rPr lang="en-CN" sz="2000" dirty="0"/>
                  <a:t>输入门</a:t>
                </a:r>
                <a:r>
                  <a:rPr lang="zh-CN" altLang="en-US" sz="2000" dirty="0"/>
                  <a:t>：独立控制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的贡献</a:t>
                </a:r>
              </a:p>
              <a:p>
                <a:pPr lvl="1"/>
                <a:endParaRPr lang="en-CN" sz="2000" dirty="0"/>
              </a:p>
              <a:p>
                <a:pPr lvl="1"/>
                <a:r>
                  <a:rPr lang="en-US" sz="2000" dirty="0" err="1"/>
                  <a:t>输出门</a:t>
                </a:r>
                <a:r>
                  <a:rPr lang="zh-CN" altLang="en-US" sz="2000" dirty="0"/>
                  <a:t>：对输出进行控制</a:t>
                </a:r>
                <a:endParaRPr lang="en-CN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613F5D-EF22-6F4C-965D-32E172ACF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4" t="-9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DE948C-F7B8-FE49-977F-5ED57BFF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19" y="1855127"/>
            <a:ext cx="4301792" cy="592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10ED1-3EF2-6C40-A044-0EE0B9F3E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12" y="4091490"/>
            <a:ext cx="4301792" cy="597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5BBAB-CFF2-FA45-8769-C7180E455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12" y="4907088"/>
            <a:ext cx="4283302" cy="597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10F76-C1C1-1A4F-977F-AEE5C28DE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12" y="5722685"/>
            <a:ext cx="4301792" cy="902181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591989EB-2D61-FF42-ADC1-B43C4AEFABFC}"/>
              </a:ext>
            </a:extLst>
          </p:cNvPr>
          <p:cNvSpPr/>
          <p:nvPr/>
        </p:nvSpPr>
        <p:spPr>
          <a:xfrm>
            <a:off x="4396054" y="2691948"/>
            <a:ext cx="1169567" cy="399594"/>
          </a:xfrm>
          <a:prstGeom prst="wedgeRectCallout">
            <a:avLst>
              <a:gd name="adj1" fmla="val 39756"/>
              <a:gd name="adj2" fmla="val -10749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en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endParaRPr lang="en-CN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BD7267B2-54B0-B743-B26B-64F632C39911}"/>
              </a:ext>
            </a:extLst>
          </p:cNvPr>
          <p:cNvSpPr/>
          <p:nvPr/>
        </p:nvSpPr>
        <p:spPr>
          <a:xfrm>
            <a:off x="5965802" y="2691948"/>
            <a:ext cx="1321158" cy="399594"/>
          </a:xfrm>
          <a:prstGeom prst="wedgeRectCallout">
            <a:avLst>
              <a:gd name="adj1" fmla="val -35218"/>
              <a:gd name="adj2" fmla="val -112428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077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6907A-484D-1140-A305-66802A2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8879C-7019-4E46-99E8-0281F43B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587652-4F53-CF4F-A0D7-DCD29CC1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循环神经网络的应用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1C64A6-6AC5-B446-A075-56FF206BE6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双向循环神经网络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堆叠循环神经网络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366C8-5F11-E146-A24A-18C44425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8" y="1732015"/>
            <a:ext cx="43180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A8800-3042-0945-9518-F6106F82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82" y="3916465"/>
            <a:ext cx="4378770" cy="187067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65B8D04-A250-5C45-A2F1-952AC5913AF0}"/>
              </a:ext>
            </a:extLst>
          </p:cNvPr>
          <p:cNvSpPr txBox="1">
            <a:spLocks/>
          </p:cNvSpPr>
          <p:nvPr/>
        </p:nvSpPr>
        <p:spPr>
          <a:xfrm>
            <a:off x="6307551" y="1070857"/>
            <a:ext cx="5366289" cy="5310104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序列到序列模型</a:t>
            </a:r>
          </a:p>
          <a:p>
            <a:pPr lvl="1"/>
            <a:r>
              <a:rPr lang="zh-CN" altLang="en-US" dirty="0"/>
              <a:t>也称“</a:t>
            </a:r>
            <a:r>
              <a:rPr lang="en-CN" dirty="0"/>
              <a:t>编码器</a:t>
            </a:r>
            <a:r>
              <a:rPr lang="en-US" altLang="zh-CN" dirty="0"/>
              <a:t>—</a:t>
            </a:r>
            <a:r>
              <a:rPr lang="zh-CN" altLang="en-US" dirty="0"/>
              <a:t>解码器”模型</a:t>
            </a:r>
            <a:endParaRPr lang="en-US" altLang="zh-CN" dirty="0"/>
          </a:p>
          <a:p>
            <a:pPr lvl="1"/>
            <a:r>
              <a:rPr lang="zh-CN" altLang="en-US" dirty="0"/>
              <a:t>机器翻译等多种应用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C10F8-590E-1C40-A06F-67AD12B5A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99" y="2593026"/>
            <a:ext cx="4982341" cy="21844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FC3582-5F25-C941-91DA-F77C711C5913}"/>
              </a:ext>
            </a:extLst>
          </p:cNvPr>
          <p:cNvGrpSpPr/>
          <p:nvPr/>
        </p:nvGrpSpPr>
        <p:grpSpPr>
          <a:xfrm>
            <a:off x="10192324" y="4836215"/>
            <a:ext cx="1481516" cy="1667234"/>
            <a:chOff x="10192324" y="4836215"/>
            <a:chExt cx="1481516" cy="16672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961E866-4C23-D746-B243-428484C6C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2324" y="4836215"/>
              <a:ext cx="1481516" cy="132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25864-A3D9-974C-A1A3-5BE9ACC2ACA9}"/>
                </a:ext>
              </a:extLst>
            </p:cNvPr>
            <p:cNvSpPr/>
            <p:nvPr/>
          </p:nvSpPr>
          <p:spPr>
            <a:xfrm>
              <a:off x="10291135" y="6195672"/>
              <a:ext cx="128389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Ray Mooney</a:t>
              </a:r>
            </a:p>
          </p:txBody>
        </p:sp>
      </p:grp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70A86DF-1353-5D4E-A548-B4744799E1C5}"/>
              </a:ext>
            </a:extLst>
          </p:cNvPr>
          <p:cNvSpPr/>
          <p:nvPr/>
        </p:nvSpPr>
        <p:spPr>
          <a:xfrm>
            <a:off x="6691498" y="4836215"/>
            <a:ext cx="2663517" cy="1223644"/>
          </a:xfrm>
          <a:prstGeom prst="wedgeRoundRectCallout">
            <a:avLst>
              <a:gd name="adj1" fmla="val 77919"/>
              <a:gd name="adj2" fmla="val -57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can’t cram the meaning of a whole %&amp;!$</a:t>
            </a:r>
            <a:r>
              <a:rPr lang="en-US" dirty="0" err="1"/>
              <a:t>ing</a:t>
            </a:r>
            <a:r>
              <a:rPr lang="en-US" dirty="0"/>
              <a:t> sentence into a single $&amp;!*</a:t>
            </a:r>
            <a:r>
              <a:rPr lang="en-US" dirty="0" err="1"/>
              <a:t>ing</a:t>
            </a:r>
            <a:r>
              <a:rPr lang="en-US" dirty="0"/>
              <a:t> vector!</a:t>
            </a:r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CCF644-A2FC-9D4F-A706-6DA6FB044FC1}"/>
              </a:ext>
            </a:extLst>
          </p:cNvPr>
          <p:cNvSpPr/>
          <p:nvPr/>
        </p:nvSpPr>
        <p:spPr>
          <a:xfrm>
            <a:off x="9182669" y="3205424"/>
            <a:ext cx="713951" cy="7110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808A8-D0A3-E74F-B54E-40C8D7BF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4BBDB-11D2-DC43-99F6-6F22DEF9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EFCA5-555D-FA49-B020-FD837B47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7481911" cy="481783"/>
          </a:xfrm>
        </p:spPr>
        <p:txBody>
          <a:bodyPr/>
          <a:lstStyle/>
          <a:p>
            <a:r>
              <a:rPr lang="en-CN" dirty="0"/>
              <a:t>注意力机制</a:t>
            </a:r>
            <a:r>
              <a:rPr lang="zh-CN" altLang="en-US" dirty="0"/>
              <a:t>（</a:t>
            </a:r>
            <a:r>
              <a:rPr lang="en-US" altLang="zh-CN" dirty="0"/>
              <a:t>Attention Mechanism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81F8D-2F79-D047-A452-F33552E218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当前状态除和</a:t>
            </a:r>
            <a:r>
              <a:rPr lang="en-US" dirty="0" err="1">
                <a:solidFill>
                  <a:srgbClr val="C00000"/>
                </a:solidFill>
              </a:rPr>
              <a:t>前一个状态</a:t>
            </a:r>
            <a:r>
              <a:rPr lang="en-US" dirty="0" err="1"/>
              <a:t>及</a:t>
            </a:r>
            <a:r>
              <a:rPr lang="en-US" dirty="0" err="1">
                <a:solidFill>
                  <a:srgbClr val="C00000"/>
                </a:solidFill>
              </a:rPr>
              <a:t>输入</a:t>
            </a:r>
            <a:r>
              <a:rPr lang="en-US" dirty="0" err="1"/>
              <a:t>相关外</a:t>
            </a:r>
            <a:r>
              <a:rPr lang="zh-CN" altLang="en-US" dirty="0"/>
              <a:t>，还应</a:t>
            </a:r>
            <a:r>
              <a:rPr lang="zh-CN" altLang="en-US" b="1" dirty="0">
                <a:solidFill>
                  <a:srgbClr val="00B050"/>
                </a:solidFill>
              </a:rPr>
              <a:t>关注</a:t>
            </a:r>
            <a:r>
              <a:rPr lang="zh-CN" altLang="en-US" dirty="0"/>
              <a:t>原序列的状态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打分公式</a:t>
            </a:r>
            <a:endParaRPr lang="en-US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B643A-8406-054D-96D7-1592AD58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28" y="1620140"/>
            <a:ext cx="4914303" cy="2154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6382D-E278-764C-8AC8-CC132D42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28" y="4427843"/>
            <a:ext cx="2086021" cy="624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8BB590-A84C-C44A-85B0-98E23DF8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28" y="5192976"/>
            <a:ext cx="3009691" cy="1267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B3389-BF0A-CF45-88AB-6392576B40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066" y="4025925"/>
            <a:ext cx="4179107" cy="2334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CF5A4-78A8-5F46-9F5F-3D50DFD35F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88" y="4022864"/>
            <a:ext cx="2262342" cy="234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3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7A453-A979-7B41-A58D-DFDD37A3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5DB8C-56E7-D944-884E-DF4CBE63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9DF1E8-21E3-2D4A-9964-4B87ADC4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CB0BA9-717A-694F-9224-64A1C88A99A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ja-JP" altLang="en-US" sz="2400"/>
                  <a:t>通过</a:t>
                </a:r>
                <a:r>
                  <a:rPr lang="ja-JP" altLang="en-US" sz="2400">
                    <a:solidFill>
                      <a:srgbClr val="C00000"/>
                    </a:solidFill>
                  </a:rPr>
                  <a:t>某一输</a:t>
                </a:r>
                <a:r>
                  <a:rPr lang="ja-JP" altLang="en-US" sz="2400"/>
                  <a:t>入与</a:t>
                </a:r>
                <a:r>
                  <a:rPr lang="ja-JP" altLang="en-US" sz="2400">
                    <a:solidFill>
                      <a:srgbClr val="C00000"/>
                    </a:solidFill>
                  </a:rPr>
                  <a:t>周围输入</a:t>
                </a:r>
                <a:r>
                  <a:rPr lang="ja-JP" altLang="en-US" sz="2400"/>
                  <a:t>的</a:t>
                </a:r>
                <a:r>
                  <a:rPr lang="ja-JP" altLang="en-US" sz="2400">
                    <a:solidFill>
                      <a:srgbClr val="00B050"/>
                    </a:solidFill>
                  </a:rPr>
                  <a:t>相关性</a:t>
                </a:r>
                <a:r>
                  <a:rPr lang="ja-JP" altLang="en-US" sz="2400"/>
                  <a:t>（注意力）来更新该输入</a:t>
                </a:r>
                <a:endParaRPr lang="en-US" altLang="ja-JP" sz="2400" dirty="0"/>
              </a:p>
              <a:p>
                <a:pPr lvl="1"/>
                <a:r>
                  <a:rPr lang="ja-JP" altLang="en-US" sz="2000"/>
                  <a:t>“观其伴、知其义”</a:t>
                </a:r>
                <a:endParaRPr lang="en-US" altLang="zh-CN" sz="2000" dirty="0"/>
              </a:p>
              <a:p>
                <a:r>
                  <a:rPr lang="en-US" sz="2400" dirty="0" err="1"/>
                  <a:t>输入</a:t>
                </a:r>
                <a:r>
                  <a:rPr lang="zh-CN" altLang="en-US" sz="2400" dirty="0"/>
                  <a:t>：</a:t>
                </a:r>
                <a:r>
                  <a:rPr lang="en-US" altLang="zh-CN" sz="2400" i="1" dirty="0"/>
                  <a:t>n</a:t>
                </a:r>
                <a:r>
                  <a:rPr lang="ja-JP" altLang="en-US" sz="2400"/>
                  <a:t>个向量构成的</a:t>
                </a:r>
                <a:r>
                  <a:rPr lang="ja-JP" altLang="en-US" sz="2400">
                    <a:solidFill>
                      <a:srgbClr val="C00000"/>
                    </a:solidFill>
                  </a:rPr>
                  <a:t>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 err="1"/>
                  <a:t>输出</a:t>
                </a:r>
                <a:r>
                  <a:rPr lang="zh-CN" altLang="en-US" sz="2400" dirty="0"/>
                  <a:t>：</a:t>
                </a:r>
                <a:r>
                  <a:rPr lang="en-US" sz="2400" dirty="0" err="1"/>
                  <a:t>每个向量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对应</a:t>
                </a:r>
                <a:r>
                  <a:rPr lang="en-US" sz="2400" dirty="0" err="1"/>
                  <a:t>的新向量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为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sz="2400" dirty="0"/>
                  <a:t>与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之间的</a:t>
                </a:r>
                <a:r>
                  <a:rPr lang="en-US" sz="2400" dirty="0">
                    <a:solidFill>
                      <a:srgbClr val="C00000"/>
                    </a:solidFill>
                  </a:rPr>
                  <a:t>注意力</a:t>
                </a:r>
                <a:r>
                  <a:rPr lang="en-US" sz="2400" dirty="0"/>
                  <a:t>值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CB0BA9-717A-694F-9224-64A1C88A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4" t="-9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4A9F173-1641-AD4F-9C93-96D5E53CCC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047" y="3518085"/>
            <a:ext cx="3987301" cy="254135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9195601-9487-6943-8FC4-08DE39927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550" y="3518085"/>
            <a:ext cx="4479403" cy="30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1C9AB-705C-D94E-9A3C-A848308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56ED8-375C-DE4C-A594-8C421AF3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F0F3DC-3A67-1341-9088-F3AF17C1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03AF124-7AAE-F544-A2DE-FBB831DB6A8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22326" y="1070857"/>
                <a:ext cx="7567095" cy="5310104"/>
              </a:xfrm>
            </p:spPr>
            <p:txBody>
              <a:bodyPr/>
              <a:lstStyle/>
              <a:p>
                <a:r>
                  <a:rPr lang="en-US" dirty="0"/>
                  <a:t>Vaswani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al.,</a:t>
                </a:r>
                <a:r>
                  <a:rPr lang="zh-CN" alt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Attention</a:t>
                </a:r>
                <a:r>
                  <a:rPr lang="en-US" dirty="0"/>
                  <a:t> Is All You Need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NIPS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2017</a:t>
                </a:r>
              </a:p>
              <a:p>
                <a:r>
                  <a:rPr lang="en-CN" dirty="0"/>
                  <a:t>Transformer的翻译</a:t>
                </a:r>
              </a:p>
              <a:p>
                <a:pPr lvl="1"/>
                <a:r>
                  <a:rPr lang="en-US" dirty="0" err="1"/>
                  <a:t>变压器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变形金刚？</a:t>
                </a:r>
                <a:endParaRPr lang="en-CN" dirty="0"/>
              </a:p>
              <a:p>
                <a:r>
                  <a:rPr lang="en-CN" dirty="0"/>
                  <a:t>自注意力模型还需要解决的几个问题</a:t>
                </a:r>
              </a:p>
              <a:p>
                <a:pPr lvl="1"/>
                <a:r>
                  <a:rPr lang="zh-CN" altLang="en-US" dirty="0"/>
                  <a:t>没有考虑输入的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位置</a:t>
                </a:r>
                <a:r>
                  <a:rPr lang="zh-CN" altLang="en-US" dirty="0"/>
                  <a:t>信息</a:t>
                </a:r>
              </a:p>
              <a:p>
                <a:pPr lvl="1"/>
                <a:r>
                  <a:rPr lang="zh-CN" altLang="en-US" dirty="0"/>
                  <a:t>输入向量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同时承担三种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角色</a:t>
                </a:r>
                <a:r>
                  <a:rPr lang="zh-CN" altLang="en-US" dirty="0"/>
                  <a:t>，不易学习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计算注意力权重时的两个向量以及被加权的向量</a:t>
                </a:r>
              </a:p>
              <a:p>
                <a:pPr lvl="1"/>
                <a:r>
                  <a:rPr lang="zh-CN" altLang="en-US" dirty="0"/>
                  <a:t>只考虑了两个输入向量之间的关系，无法建模多个向量之间的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更复杂关系</a:t>
                </a:r>
              </a:p>
              <a:p>
                <a:pPr lvl="1"/>
                <a:r>
                  <a:rPr lang="zh-CN" altLang="en-US" dirty="0"/>
                  <a:t>自注意力计算结果互斥，无法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同时关注</a:t>
                </a:r>
                <a:r>
                  <a:rPr lang="zh-CN" altLang="en-US" dirty="0"/>
                  <a:t>多个输入</a:t>
                </a:r>
                <a:endParaRPr lang="en-C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03AF124-7AAE-F544-A2DE-FBB831DB6A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22326" y="1070857"/>
                <a:ext cx="7567095" cy="5310104"/>
              </a:xfrm>
              <a:blipFill>
                <a:blip r:embed="rId2"/>
                <a:stretch>
                  <a:fillRect l="-1340" t="-1193" b="-35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1D00F0-94DA-4342-8594-E15C13468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71342" y="3317965"/>
            <a:ext cx="2827643" cy="2566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3BA64-8101-3A40-84CA-3B583094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110" y="1070857"/>
            <a:ext cx="28098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B5857-E178-5F4E-BB0E-80EEF7E7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E70F5-D4E1-954B-BDEB-E8EF2112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11968B-0832-9048-B4AB-63EAABAB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融入位置信息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4D3E-7D40-A840-AED2-14C55D2A695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位置</a:t>
            </a:r>
            <a:r>
              <a:rPr lang="zh-CN" altLang="en-US" dirty="0">
                <a:solidFill>
                  <a:srgbClr val="C00000"/>
                </a:solidFill>
              </a:rPr>
              <a:t>嵌入</a:t>
            </a:r>
            <a:r>
              <a:rPr lang="zh-CN" altLang="en-US" dirty="0"/>
              <a:t>（</a:t>
            </a:r>
            <a:r>
              <a:rPr lang="en-US" dirty="0"/>
              <a:t>Position Embeddings）</a:t>
            </a:r>
          </a:p>
          <a:p>
            <a:pPr lvl="1"/>
            <a:r>
              <a:rPr lang="en-US" dirty="0" err="1"/>
              <a:t>类似词嵌入</a:t>
            </a:r>
            <a:r>
              <a:rPr lang="zh-CN" altLang="en-US" dirty="0"/>
              <a:t>，每个绝对位置</a:t>
            </a:r>
            <a:r>
              <a:rPr lang="zh-CN" altLang="en-US" dirty="0">
                <a:solidFill>
                  <a:srgbClr val="C00000"/>
                </a:solidFill>
              </a:rPr>
              <a:t>赋予</a:t>
            </a:r>
            <a:r>
              <a:rPr lang="zh-CN" altLang="en-US" dirty="0"/>
              <a:t>一个连续、低维、稠密的向量表示</a:t>
            </a:r>
            <a:endParaRPr lang="en-US" altLang="zh-CN" dirty="0"/>
          </a:p>
          <a:p>
            <a:pPr lvl="1"/>
            <a:r>
              <a:rPr lang="zh-CN" altLang="en-US" dirty="0"/>
              <a:t>向量参数参与模型</a:t>
            </a:r>
            <a:r>
              <a:rPr lang="zh-CN" altLang="en-US" dirty="0">
                <a:solidFill>
                  <a:srgbClr val="C00000"/>
                </a:solidFill>
              </a:rPr>
              <a:t>学习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zh-CN" altLang="en-US" dirty="0"/>
              <a:t>位置</a:t>
            </a:r>
            <a:r>
              <a:rPr lang="zh-CN" altLang="en-US" dirty="0">
                <a:solidFill>
                  <a:srgbClr val="C00000"/>
                </a:solidFill>
              </a:rPr>
              <a:t>编码</a:t>
            </a:r>
            <a:r>
              <a:rPr lang="zh-CN" altLang="en-US" dirty="0"/>
              <a:t>（</a:t>
            </a:r>
            <a:r>
              <a:rPr lang="en-US" dirty="0"/>
              <a:t>Position Encodings）</a:t>
            </a:r>
          </a:p>
          <a:p>
            <a:pPr lvl="1"/>
            <a:r>
              <a:rPr lang="zh-CN" altLang="en-US" dirty="0"/>
              <a:t>直接将一个整数（位置索引值）</a:t>
            </a:r>
            <a:r>
              <a:rPr lang="zh-CN" altLang="en-US" dirty="0">
                <a:solidFill>
                  <a:srgbClr val="C00000"/>
                </a:solidFill>
              </a:rPr>
              <a:t>映射</a:t>
            </a:r>
            <a:r>
              <a:rPr lang="zh-CN" altLang="en-US" dirty="0"/>
              <a:t>为一个向量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zh-CN" altLang="en-US" dirty="0"/>
              <a:t>输入向量 </a:t>
            </a:r>
            <a:r>
              <a:rPr lang="en-US" altLang="zh-CN" dirty="0"/>
              <a:t>=</a:t>
            </a:r>
            <a:r>
              <a:rPr lang="zh-CN" altLang="en-US" dirty="0"/>
              <a:t> 词向量 </a:t>
            </a:r>
            <a:r>
              <a:rPr lang="en-US" altLang="zh-CN" dirty="0"/>
              <a:t>+</a:t>
            </a:r>
            <a:r>
              <a:rPr lang="zh-CN" altLang="en-US" dirty="0"/>
              <a:t> 位置嵌入</a:t>
            </a:r>
            <a:r>
              <a:rPr lang="en-US" altLang="zh-CN" dirty="0"/>
              <a:t>/</a:t>
            </a:r>
            <a:r>
              <a:rPr lang="zh-CN" altLang="en-US" dirty="0"/>
              <a:t>编码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ACC5E-DC71-9640-99AF-DF0D7223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67" y="3526446"/>
            <a:ext cx="4852000" cy="9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7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C6A9E-6113-EF40-AE42-5E64639E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95EC8-05B0-8247-8A7B-23E79B6D1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FCDAE6-5F41-5742-8BE5-619D7C37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赋予输入向量角色信息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43618D5-8C2E-B049-B51F-0C6BFCED0C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CN" sz="2400" dirty="0"/>
                  <a:t>输入向量的三种角色</a:t>
                </a:r>
              </a:p>
              <a:p>
                <a:pPr lvl="1"/>
                <a:r>
                  <a:rPr lang="zh-CN" altLang="en-US" sz="2000" dirty="0">
                    <a:solidFill>
                      <a:srgbClr val="C00000"/>
                    </a:solidFill>
                  </a:rPr>
                  <a:t>查询（</a:t>
                </a:r>
                <a:r>
                  <a:rPr lang="en-US" sz="2000" dirty="0">
                    <a:solidFill>
                      <a:srgbClr val="C00000"/>
                    </a:solidFill>
                  </a:rPr>
                  <a:t>Query）</a:t>
                </a:r>
              </a:p>
              <a:p>
                <a:pPr lvl="1"/>
                <a:r>
                  <a:rPr lang="zh-CN" altLang="en-US" sz="2000" dirty="0">
                    <a:solidFill>
                      <a:srgbClr val="4472C4"/>
                    </a:solidFill>
                  </a:rPr>
                  <a:t>键（</a:t>
                </a:r>
                <a:r>
                  <a:rPr lang="en-US" sz="2000" dirty="0">
                    <a:solidFill>
                      <a:srgbClr val="4472C4"/>
                    </a:solidFill>
                  </a:rPr>
                  <a:t>Key）</a:t>
                </a:r>
              </a:p>
              <a:p>
                <a:pPr lvl="1"/>
                <a:r>
                  <a:rPr lang="zh-CN" altLang="en-US" sz="2000" dirty="0">
                    <a:solidFill>
                      <a:srgbClr val="00B050"/>
                    </a:solidFill>
                  </a:rPr>
                  <a:t>值（</a:t>
                </a:r>
                <a:r>
                  <a:rPr lang="en-US" sz="2000" dirty="0">
                    <a:solidFill>
                      <a:srgbClr val="00B050"/>
                    </a:solidFill>
                  </a:rPr>
                  <a:t>Value）</a:t>
                </a:r>
              </a:p>
              <a:p>
                <a:r>
                  <a:rPr lang="en-US" sz="2400" dirty="0" err="1"/>
                  <a:t>分别对输入向量进行线性映射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000" dirty="0"/>
              </a:p>
              <a:p>
                <a:r>
                  <a:rPr lang="en-CN" sz="2400" dirty="0"/>
                  <a:t>新的自注意力模型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43618D5-8C2E-B049-B51F-0C6BFCED0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4" t="-9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676A5F-92F4-D643-B561-F0392CD36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551" y="1070857"/>
            <a:ext cx="3987301" cy="2541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ED98-DA9E-264E-BEE1-2D33BB145243}"/>
              </a:ext>
            </a:extLst>
          </p:cNvPr>
          <p:cNvSpPr txBox="1"/>
          <p:nvPr/>
        </p:nvSpPr>
        <p:spPr>
          <a:xfrm>
            <a:off x="8226091" y="227355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4472C4"/>
                </a:solidFill>
              </a:rPr>
              <a:t>Key</a:t>
            </a:r>
            <a:endParaRPr lang="en-CN" sz="1400" b="1" dirty="0">
              <a:solidFill>
                <a:srgbClr val="4472C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24E28-CBCD-254B-808D-CED6BCAB1F80}"/>
              </a:ext>
            </a:extLst>
          </p:cNvPr>
          <p:cNvSpPr txBox="1"/>
          <p:nvPr/>
        </p:nvSpPr>
        <p:spPr>
          <a:xfrm>
            <a:off x="8131514" y="279583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</a:rPr>
              <a:t>Query</a:t>
            </a:r>
            <a:endParaRPr lang="en-CN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EAAA4-910A-5646-8242-EA76A70937FA}"/>
              </a:ext>
            </a:extLst>
          </p:cNvPr>
          <p:cNvSpPr txBox="1"/>
          <p:nvPr/>
        </p:nvSpPr>
        <p:spPr>
          <a:xfrm>
            <a:off x="9123120" y="3104596"/>
            <a:ext cx="652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Value</a:t>
            </a:r>
            <a:endParaRPr lang="en-CN" sz="1400" b="1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14783-CD9C-784F-8608-E54803F6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23" y="4823602"/>
            <a:ext cx="2118081" cy="1504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1AF5A4-40C2-1048-B5DE-A62669C0B2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596" y="3715455"/>
            <a:ext cx="3210387" cy="26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3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E583C-E2C1-4344-A79F-3F9C17ED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EC8AD-0DAB-7249-B044-03C71D2D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BB56FC-ED88-2B46-926D-21EDC3BF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多层自注意力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4C9DDC-59C2-C148-B0F1-AD13382529C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ja-JP" altLang="en-US"/>
              <a:t>原始自注意力模型仅考虑了任意</a:t>
            </a:r>
            <a:r>
              <a:rPr lang="ja-JP" altLang="en-US">
                <a:solidFill>
                  <a:srgbClr val="C00000"/>
                </a:solidFill>
              </a:rPr>
              <a:t>两个向量</a:t>
            </a:r>
            <a:r>
              <a:rPr lang="ja-JP" altLang="en-US"/>
              <a:t>之间的关系</a:t>
            </a:r>
            <a:endParaRPr lang="en-US" altLang="ja-JP" dirty="0"/>
          </a:p>
          <a:p>
            <a:r>
              <a:rPr lang="ja-JP" altLang="en-US"/>
              <a:t>如何建模</a:t>
            </a:r>
            <a:r>
              <a:rPr lang="ja-JP" altLang="en-US">
                <a:solidFill>
                  <a:srgbClr val="C00000"/>
                </a:solidFill>
              </a:rPr>
              <a:t>高阶关系</a:t>
            </a:r>
            <a:r>
              <a:rPr lang="zh-CN" altLang="en-US" dirty="0"/>
              <a:t>？</a:t>
            </a:r>
            <a:endParaRPr lang="en-US" altLang="ja-JP" dirty="0"/>
          </a:p>
          <a:p>
            <a:pPr lvl="1"/>
            <a:r>
              <a:rPr lang="ja-JP" altLang="en-US"/>
              <a:t>直接建模高阶关系导致模型</a:t>
            </a:r>
            <a:r>
              <a:rPr lang="ja-JP" altLang="en-US">
                <a:solidFill>
                  <a:srgbClr val="C00000"/>
                </a:solidFill>
              </a:rPr>
              <a:t>复杂度过高</a:t>
            </a:r>
            <a:endParaRPr lang="en-US" altLang="ja-JP" dirty="0">
              <a:solidFill>
                <a:srgbClr val="C00000"/>
              </a:solidFill>
            </a:endParaRPr>
          </a:p>
          <a:p>
            <a:pPr lvl="1"/>
            <a:r>
              <a:rPr lang="ja-JP" altLang="en-US">
                <a:solidFill>
                  <a:srgbClr val="C00000"/>
                </a:solidFill>
              </a:rPr>
              <a:t>堆叠</a:t>
            </a:r>
            <a:r>
              <a:rPr lang="ja-JP" altLang="en-US"/>
              <a:t>多层自注意力模型</a:t>
            </a:r>
            <a:r>
              <a:rPr lang="zh-CN" altLang="en-US" dirty="0"/>
              <a:t>（消息传播机制）</a:t>
            </a:r>
            <a:endParaRPr lang="ja-JP" altLang="en-US"/>
          </a:p>
          <a:p>
            <a:r>
              <a:rPr lang="ja-JP" altLang="en-US"/>
              <a:t>增强模型的表示能力</a:t>
            </a:r>
            <a:r>
              <a:rPr lang="en-US" altLang="zh-CN" dirty="0"/>
              <a:t>——</a:t>
            </a:r>
            <a:r>
              <a:rPr lang="en-CN" dirty="0"/>
              <a:t>增加</a:t>
            </a:r>
            <a:r>
              <a:rPr lang="en-CN" dirty="0">
                <a:solidFill>
                  <a:srgbClr val="C00000"/>
                </a:solidFill>
              </a:rPr>
              <a:t>非线性</a:t>
            </a:r>
          </a:p>
          <a:p>
            <a:pPr lvl="1"/>
            <a:r>
              <a:rPr lang="ja-JP" altLang="en-US"/>
              <a:t>增加非线性的多层感知器模型（</a:t>
            </a:r>
            <a:r>
              <a:rPr lang="en-US" dirty="0"/>
              <a:t>MLP）</a:t>
            </a:r>
          </a:p>
          <a:p>
            <a:r>
              <a:rPr lang="ja-JP" altLang="en-US"/>
              <a:t>使模型更</a:t>
            </a:r>
            <a:r>
              <a:rPr lang="ja-JP" altLang="en-US">
                <a:solidFill>
                  <a:srgbClr val="C00000"/>
                </a:solidFill>
              </a:rPr>
              <a:t>容易学习</a:t>
            </a:r>
            <a:endParaRPr lang="en-US" altLang="ja-JP" dirty="0">
              <a:solidFill>
                <a:srgbClr val="C00000"/>
              </a:solidFill>
            </a:endParaRPr>
          </a:p>
          <a:p>
            <a:pPr lvl="1"/>
            <a:r>
              <a:rPr lang="ja-JP" altLang="en-US"/>
              <a:t>层归一化（</a:t>
            </a:r>
            <a:r>
              <a:rPr lang="en-US" dirty="0"/>
              <a:t>Layer Normalization）</a:t>
            </a:r>
          </a:p>
          <a:p>
            <a:pPr lvl="1"/>
            <a:r>
              <a:rPr lang="ja-JP" altLang="en-US"/>
              <a:t>残差连接（</a:t>
            </a:r>
            <a:r>
              <a:rPr lang="en-US" dirty="0"/>
              <a:t>Residual Connections）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CB3D6-A9EE-D34F-B6B5-9D10530B0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515" y="3053041"/>
            <a:ext cx="4411925" cy="23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1C922B-9115-1A4F-84F7-AE79C1906A8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CN" dirty="0"/>
              <a:t>由于</a:t>
            </a:r>
            <a:r>
              <a:rPr lang="en-US" altLang="zh-CN" dirty="0" err="1"/>
              <a:t>Softmax</a:t>
            </a:r>
            <a:r>
              <a:rPr lang="zh-CN" altLang="en-US" dirty="0"/>
              <a:t>函数的性质，无法使得</a:t>
            </a:r>
            <a:r>
              <a:rPr lang="zh-CN" altLang="en-US" dirty="0">
                <a:solidFill>
                  <a:srgbClr val="C00000"/>
                </a:solidFill>
              </a:rPr>
              <a:t>多个自注意力分数</a:t>
            </a:r>
            <a:r>
              <a:rPr lang="zh-CN" altLang="en-US" dirty="0"/>
              <a:t>趋近于</a:t>
            </a:r>
            <a:r>
              <a:rPr lang="en-US" altLang="zh-CN" dirty="0"/>
              <a:t>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使用</a:t>
            </a:r>
            <a:r>
              <a:rPr lang="ja-JP" altLang="en-US">
                <a:solidFill>
                  <a:srgbClr val="C00000"/>
                </a:solidFill>
              </a:rPr>
              <a:t>多组</a:t>
            </a:r>
            <a:r>
              <a:rPr lang="ja-JP" altLang="en-US"/>
              <a:t>自注意力模型产生多组不同的注意力结果</a:t>
            </a:r>
            <a:endParaRPr lang="en-US" altLang="ja-JP" dirty="0"/>
          </a:p>
          <a:p>
            <a:pPr lvl="1"/>
            <a:r>
              <a:rPr lang="ja-JP" altLang="en-US"/>
              <a:t>设置多组输入</a:t>
            </a:r>
            <a:r>
              <a:rPr lang="ja-JP" altLang="en-US">
                <a:solidFill>
                  <a:srgbClr val="C00000"/>
                </a:solidFill>
              </a:rPr>
              <a:t>映射矩阵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类似使用多个卷积核提取</a:t>
            </a:r>
            <a:r>
              <a:rPr lang="en-US" dirty="0" err="1">
                <a:solidFill>
                  <a:srgbClr val="C00000"/>
                </a:solidFill>
              </a:rPr>
              <a:t>不同的特征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4C5F9-4120-D448-A649-6395F693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AFD5A-F99D-9140-9A65-E82E15DFC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5C840F-D652-1949-BEFD-99DF2622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多头自注意力</a:t>
            </a:r>
            <a:endParaRPr lang="en-C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DC0999-483E-ED4F-B304-8AF1D7F1B7E5}"/>
              </a:ext>
            </a:extLst>
          </p:cNvPr>
          <p:cNvGrpSpPr/>
          <p:nvPr/>
        </p:nvGrpSpPr>
        <p:grpSpPr>
          <a:xfrm>
            <a:off x="1646774" y="1682332"/>
            <a:ext cx="5336589" cy="2584323"/>
            <a:chOff x="1014440" y="1438606"/>
            <a:chExt cx="6736287" cy="35327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656A9-18EE-424B-972D-1FED2A98EFEA}"/>
                </a:ext>
              </a:extLst>
            </p:cNvPr>
            <p:cNvGrpSpPr/>
            <p:nvPr/>
          </p:nvGrpSpPr>
          <p:grpSpPr>
            <a:xfrm>
              <a:off x="1520109" y="3550357"/>
              <a:ext cx="516586" cy="1408935"/>
              <a:chOff x="2266843" y="4190548"/>
              <a:chExt cx="688781" cy="1878580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724D998-A8EF-5243-A055-8543F1F62BDE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E85E553C-3238-3F46-A73A-6050ACDC829F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C68F7092-7577-0948-B6E5-86624D12B193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8CF3AC5F-F002-4A4F-AAEE-9CFC6D4E574C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63968DF9-B6E8-734B-BEBD-A5167AF6CFE1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A6FFCE7-8DE4-9447-A04C-A5BD4D38D2B4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97DAC0-C365-7B4B-9627-A1E03EA0BD77}"/>
                  </a:ext>
                </a:extLst>
              </p:cNvPr>
              <p:cNvSpPr txBox="1"/>
              <p:nvPr/>
            </p:nvSpPr>
            <p:spPr>
              <a:xfrm>
                <a:off x="2266843" y="5564261"/>
                <a:ext cx="688781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the</a:t>
                </a:r>
                <a:endParaRPr lang="en-CN" sz="12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4388-8AC8-7C48-94AB-C89DE248E5AA}"/>
                </a:ext>
              </a:extLst>
            </p:cNvPr>
            <p:cNvGrpSpPr/>
            <p:nvPr/>
          </p:nvGrpSpPr>
          <p:grpSpPr>
            <a:xfrm>
              <a:off x="2585804" y="3550357"/>
              <a:ext cx="516586" cy="1408935"/>
              <a:chOff x="2266843" y="4190548"/>
              <a:chExt cx="688781" cy="187858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7A8CEF15-F20A-634A-B2DF-305F7A0365A8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551FD388-0918-C248-BDF8-0F822A57006D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618034E5-9E5C-0548-9559-AE98C7314023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4889DE08-50BC-F043-A188-F10CA25D7E53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2EC14FD-7A1C-E04C-8395-03F4FE7DA77B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4CF472D-710D-C941-8FEE-CB830090BA7D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1D7F006-A72F-CB47-97EE-9FDE61CF4155}"/>
                  </a:ext>
                </a:extLst>
              </p:cNvPr>
              <p:cNvSpPr txBox="1"/>
              <p:nvPr/>
            </p:nvSpPr>
            <p:spPr>
              <a:xfrm>
                <a:off x="2266843" y="5564261"/>
                <a:ext cx="688781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cat</a:t>
                </a:r>
                <a:endParaRPr lang="en-CN" sz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9171B6C-A407-D844-87D4-F3F77BF88B90}"/>
                </a:ext>
              </a:extLst>
            </p:cNvPr>
            <p:cNvGrpSpPr/>
            <p:nvPr/>
          </p:nvGrpSpPr>
          <p:grpSpPr>
            <a:xfrm>
              <a:off x="3651501" y="3550356"/>
              <a:ext cx="786814" cy="1420951"/>
              <a:chOff x="2189956" y="4190548"/>
              <a:chExt cx="1049086" cy="1894601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38B60A7-2BD5-F34F-AEF8-3F4C47071D4F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81" name="Rounded Rectangle 80">
                  <a:extLst>
                    <a:ext uri="{FF2B5EF4-FFF2-40B4-BE49-F238E27FC236}">
                      <a16:creationId xmlns:a16="http://schemas.microsoft.com/office/drawing/2014/main" id="{089B7623-29E9-4643-8A6E-F4D0E21CF0C8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5B3DF09-1E99-8245-998E-96FFA6524E6D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5C98D389-62FC-4D42-994E-1E90B295C4F0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F3798AD2-A68C-E347-B261-7ACEBB0F90E4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CC78DA50-E705-1043-AEA1-0762CC5264C8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E243E30-D317-9C45-A7FE-E59B874D4F42}"/>
                  </a:ext>
                </a:extLst>
              </p:cNvPr>
              <p:cNvSpPr txBox="1"/>
              <p:nvPr/>
            </p:nvSpPr>
            <p:spPr>
              <a:xfrm>
                <a:off x="2189956" y="5580282"/>
                <a:ext cx="1049086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walks</a:t>
                </a:r>
                <a:endParaRPr lang="en-CN" sz="12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1F3E1C-0A4B-6044-8814-2DCC4DFFA9D1}"/>
                </a:ext>
              </a:extLst>
            </p:cNvPr>
            <p:cNvGrpSpPr/>
            <p:nvPr/>
          </p:nvGrpSpPr>
          <p:grpSpPr>
            <a:xfrm>
              <a:off x="4832524" y="3550357"/>
              <a:ext cx="516586" cy="1408935"/>
              <a:chOff x="2266843" y="4190548"/>
              <a:chExt cx="688781" cy="187858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D517736-50D9-D242-A58A-14A64DA9D69A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B6E02EF7-DD6E-0046-85A1-63F87CCEAA39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D1733D41-DE8C-284C-9C87-141C11D0D6F3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0EEE565-132A-DA4E-B32D-F7F6D0192E0F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5755FAD-B98D-4642-ACC1-D9DA049559FF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C9660343-340F-EA49-8ADA-D0FB84334D2C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510288C-74D7-694A-BF87-3527EE0FB7A1}"/>
                  </a:ext>
                </a:extLst>
              </p:cNvPr>
              <p:cNvSpPr txBox="1"/>
              <p:nvPr/>
            </p:nvSpPr>
            <p:spPr>
              <a:xfrm>
                <a:off x="2266843" y="5564261"/>
                <a:ext cx="688781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on</a:t>
                </a:r>
                <a:endParaRPr lang="en-CN" sz="12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F02BF7-4477-5D43-9785-45FAA85B88E2}"/>
                </a:ext>
              </a:extLst>
            </p:cNvPr>
            <p:cNvGrpSpPr/>
            <p:nvPr/>
          </p:nvGrpSpPr>
          <p:grpSpPr>
            <a:xfrm>
              <a:off x="5898219" y="3550357"/>
              <a:ext cx="516586" cy="1408935"/>
              <a:chOff x="2266843" y="4190548"/>
              <a:chExt cx="688781" cy="187858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69AC43C-D0CB-4E40-BD9E-568E29A8EE61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1C51D3B4-4114-6448-94B2-199606CE7435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394CCC7-27FF-2A4E-8203-5035D22A30D0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EDA39B9-A840-0340-A4B3-108162C7295E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2D2F7E5-24F5-8945-82CB-9C331A2FCDEC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E561147-8F88-3C47-9B59-41F765577ABB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2505C78-13F4-0347-B029-040968EC02B3}"/>
                  </a:ext>
                </a:extLst>
              </p:cNvPr>
              <p:cNvSpPr txBox="1"/>
              <p:nvPr/>
            </p:nvSpPr>
            <p:spPr>
              <a:xfrm>
                <a:off x="2266843" y="5564261"/>
                <a:ext cx="688781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the</a:t>
                </a:r>
                <a:endParaRPr lang="en-CN" sz="12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D26929-1BC1-0047-8038-08F044C8F758}"/>
                </a:ext>
              </a:extLst>
            </p:cNvPr>
            <p:cNvGrpSpPr/>
            <p:nvPr/>
          </p:nvGrpSpPr>
          <p:grpSpPr>
            <a:xfrm>
              <a:off x="6963915" y="3550356"/>
              <a:ext cx="786812" cy="1419456"/>
              <a:chOff x="2189955" y="4190548"/>
              <a:chExt cx="1049083" cy="189260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1B431F7-10C0-6E45-B975-A5BD678F044F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EF513B30-15DE-1F48-867B-4C17A14BE124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CF173B7-D928-5348-8088-428192665C04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6E645DF-1408-3C42-8F92-E86E87FC7B5E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1A4EC220-0396-4C4F-91CE-CB66B5B8D202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D99E6B9-06F1-1C4A-8871-AB0686459A20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9723E0-0416-1244-806B-B4D6316FEB46}"/>
                  </a:ext>
                </a:extLst>
              </p:cNvPr>
              <p:cNvSpPr txBox="1"/>
              <p:nvPr/>
            </p:nvSpPr>
            <p:spPr>
              <a:xfrm>
                <a:off x="2189955" y="5578288"/>
                <a:ext cx="1049083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street</a:t>
                </a:r>
                <a:endParaRPr lang="en-CN" sz="12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742A99-15B6-7940-8C65-842974A2C58F}"/>
                </a:ext>
              </a:extLst>
            </p:cNvPr>
            <p:cNvSpPr txBox="1"/>
            <p:nvPr/>
          </p:nvSpPr>
          <p:spPr>
            <a:xfrm>
              <a:off x="1014441" y="4574018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x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=</a:t>
              </a:r>
              <a:r>
                <a:rPr lang="zh-CN" altLang="en-US" sz="1600" dirty="0"/>
                <a:t> </a:t>
              </a:r>
              <a:endParaRPr lang="en-CN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326054-A5C7-6946-B919-C4E34DB68A79}"/>
                </a:ext>
              </a:extLst>
            </p:cNvPr>
            <p:cNvSpPr txBox="1"/>
            <p:nvPr/>
          </p:nvSpPr>
          <p:spPr>
            <a:xfrm>
              <a:off x="1014440" y="389714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v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=</a:t>
              </a:r>
              <a:r>
                <a:rPr lang="zh-CN" altLang="en-US" sz="1600" dirty="0"/>
                <a:t> </a:t>
              </a:r>
              <a:endParaRPr lang="en-CN" sz="16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DDA3F9-0B87-4D4A-BA11-4B9138707EA6}"/>
                </a:ext>
              </a:extLst>
            </p:cNvPr>
            <p:cNvGrpSpPr/>
            <p:nvPr/>
          </p:nvGrpSpPr>
          <p:grpSpPr>
            <a:xfrm>
              <a:off x="1591470" y="1438606"/>
              <a:ext cx="290593" cy="970581"/>
              <a:chOff x="2179109" y="2944678"/>
              <a:chExt cx="387457" cy="1294108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593821F6-9368-A144-8F5E-353D983466CD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2815882-8481-8149-AF2E-206612185C2E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9AFFF87-7698-0A49-9679-09403E1D9854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FEC6527-0BDA-F949-B53D-1EA61110AF2B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8567204-970E-2F4E-B9D9-156A7212AF1B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45DE8B-3D1D-F84E-AF46-9E457C01F354}"/>
                </a:ext>
              </a:extLst>
            </p:cNvPr>
            <p:cNvGrpSpPr/>
            <p:nvPr/>
          </p:nvGrpSpPr>
          <p:grpSpPr>
            <a:xfrm>
              <a:off x="2657165" y="1438606"/>
              <a:ext cx="290593" cy="970581"/>
              <a:chOff x="2179109" y="2944678"/>
              <a:chExt cx="387457" cy="1294108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759854-F9BA-564A-8BAE-D4A25E8C2659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F9E4426-469D-5043-B8AA-203BFDF8B4F6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CACEB4C-835E-BE42-9FB0-A5BECC549084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B9F723E-E9D5-2B41-BD47-66AD3206EF92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761432A-77A9-1E46-A971-BA8781B8C6D1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FB472E-B2CD-0B40-9AD7-D1037FAADCBD}"/>
                </a:ext>
              </a:extLst>
            </p:cNvPr>
            <p:cNvGrpSpPr/>
            <p:nvPr/>
          </p:nvGrpSpPr>
          <p:grpSpPr>
            <a:xfrm>
              <a:off x="3780525" y="1438606"/>
              <a:ext cx="290593" cy="970581"/>
              <a:chOff x="2179109" y="2944678"/>
              <a:chExt cx="387457" cy="1294108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C95003C-A0BB-FA4D-8BE4-B5A688977FFC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0B11D81-7FCF-BB48-B812-F37E02356E51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29BF779-4D4E-BD4C-94C0-D854C65C39F0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CBA4F47-C2DC-1841-9744-270EF9750D23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75EAD22-D5D3-0B4D-97D9-E30A991245EC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5FAF8D-6C04-CF47-9811-B1EB95E42FD2}"/>
                </a:ext>
              </a:extLst>
            </p:cNvPr>
            <p:cNvGrpSpPr/>
            <p:nvPr/>
          </p:nvGrpSpPr>
          <p:grpSpPr>
            <a:xfrm>
              <a:off x="4903885" y="1438606"/>
              <a:ext cx="290593" cy="970581"/>
              <a:chOff x="2179109" y="2944678"/>
              <a:chExt cx="387457" cy="1294108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7C934AF-525E-DA4F-B8C0-DC685FCB38A0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609304-2327-1C43-BD88-6C0C58C0073F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A825E30-A8F6-D64F-B1D2-189C8B1BB325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5BB24F4-3783-E041-8E67-EC50EA5B5093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73CED73-FC30-1545-A157-1927E38E847C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BA1692-D944-DB47-A9B3-AA496AB43FD5}"/>
                </a:ext>
              </a:extLst>
            </p:cNvPr>
            <p:cNvGrpSpPr/>
            <p:nvPr/>
          </p:nvGrpSpPr>
          <p:grpSpPr>
            <a:xfrm>
              <a:off x="5969580" y="1438606"/>
              <a:ext cx="290593" cy="970581"/>
              <a:chOff x="2179109" y="2944678"/>
              <a:chExt cx="387457" cy="129410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B8192B0-ABEA-C342-BC48-F6DF64571129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CE213A-0ED4-0449-895B-F7C334F6E9E9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06E3A32-F280-774D-84E2-3F8C1B16BFA0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A629B2-CFFF-3543-9939-CBCCF2D00507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B88A022-28CB-E346-B31E-7934A5F71823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FD1F88D-B570-C340-BDC5-6548838B6391}"/>
                </a:ext>
              </a:extLst>
            </p:cNvPr>
            <p:cNvGrpSpPr/>
            <p:nvPr/>
          </p:nvGrpSpPr>
          <p:grpSpPr>
            <a:xfrm>
              <a:off x="7092942" y="1438606"/>
              <a:ext cx="290593" cy="970581"/>
              <a:chOff x="2179109" y="2944678"/>
              <a:chExt cx="387457" cy="1294108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95CC7540-FE46-4345-A119-01DCE90C25B1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652AA29-630F-4D40-8236-29FF79A5E239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193A56D-745B-4143-8AE6-9D8E17BD5682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24C7C60-DD4A-0343-AE11-22C0F6F402C5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84BD677-688F-C948-8129-A3290476F846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71FEFA-5836-8B49-AFBC-19588CBAE73B}"/>
                </a:ext>
              </a:extLst>
            </p:cNvPr>
            <p:cNvSpPr txBox="1"/>
            <p:nvPr/>
          </p:nvSpPr>
          <p:spPr>
            <a:xfrm>
              <a:off x="1014440" y="1785397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=</a:t>
              </a:r>
              <a:r>
                <a:rPr lang="zh-CN" altLang="en-US" sz="1600" dirty="0"/>
                <a:t> </a:t>
              </a:r>
              <a:endParaRPr lang="en-CN" sz="1600" dirty="0"/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A2C90105-C0E2-BB40-8193-263615BFB6CD}"/>
                </a:ext>
              </a:extLst>
            </p:cNvPr>
            <p:cNvCxnSpPr>
              <a:cxnSpLocks/>
              <a:stCxn id="95" idx="0"/>
              <a:endCxn id="81" idx="0"/>
            </p:cNvCxnSpPr>
            <p:nvPr/>
          </p:nvCxnSpPr>
          <p:spPr>
            <a:xfrm rot="5400000" flipH="1" flipV="1">
              <a:off x="2831294" y="2455830"/>
              <a:ext cx="9525" cy="2189056"/>
            </a:xfrm>
            <a:prstGeom prst="curvedConnector3">
              <a:avLst>
                <a:gd name="adj1" fmla="val 504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20AF6B23-B1E3-C04A-ACAA-4755BA9743E4}"/>
                </a:ext>
              </a:extLst>
            </p:cNvPr>
            <p:cNvCxnSpPr>
              <a:cxnSpLocks/>
              <a:stCxn id="88" idx="0"/>
              <a:endCxn id="81" idx="0"/>
            </p:cNvCxnSpPr>
            <p:nvPr/>
          </p:nvCxnSpPr>
          <p:spPr>
            <a:xfrm rot="5400000" flipH="1" flipV="1">
              <a:off x="3364142" y="2988677"/>
              <a:ext cx="9525" cy="1123361"/>
            </a:xfrm>
            <a:prstGeom prst="curvedConnector3">
              <a:avLst>
                <a:gd name="adj1" fmla="val 180000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D54BD9-20CF-5F42-842D-244B7772F888}"/>
                </a:ext>
              </a:extLst>
            </p:cNvPr>
            <p:cNvCxnSpPr>
              <a:cxnSpLocks/>
              <a:stCxn id="81" idx="0"/>
              <a:endCxn id="43" idx="2"/>
            </p:cNvCxnSpPr>
            <p:nvPr/>
          </p:nvCxnSpPr>
          <p:spPr>
            <a:xfrm flipV="1">
              <a:off x="3925822" y="2409187"/>
              <a:ext cx="0" cy="11411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E26C425E-5CD0-0D4B-9C73-10E99FDF569A}"/>
                </a:ext>
              </a:extLst>
            </p:cNvPr>
            <p:cNvCxnSpPr>
              <a:cxnSpLocks/>
              <a:stCxn id="67" idx="0"/>
              <a:endCxn id="81" idx="0"/>
            </p:cNvCxnSpPr>
            <p:nvPr/>
          </p:nvCxnSpPr>
          <p:spPr>
            <a:xfrm rot="16200000" flipV="1">
              <a:off x="5020349" y="2455830"/>
              <a:ext cx="9525" cy="2189055"/>
            </a:xfrm>
            <a:prstGeom prst="curvedConnector3">
              <a:avLst>
                <a:gd name="adj1" fmla="val 54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974562F1-D9A0-1146-A848-3D8CE2A6F96D}"/>
                </a:ext>
              </a:extLst>
            </p:cNvPr>
            <p:cNvCxnSpPr>
              <a:cxnSpLocks/>
              <a:stCxn id="74" idx="0"/>
              <a:endCxn id="81" idx="0"/>
            </p:cNvCxnSpPr>
            <p:nvPr/>
          </p:nvCxnSpPr>
          <p:spPr>
            <a:xfrm rot="16200000" flipV="1">
              <a:off x="4487502" y="2988678"/>
              <a:ext cx="9525" cy="1123360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860788AF-036A-594E-B7A6-F52AEF89E0D1}"/>
                </a:ext>
              </a:extLst>
            </p:cNvPr>
            <p:cNvCxnSpPr>
              <a:cxnSpLocks/>
              <a:stCxn id="60" idx="0"/>
              <a:endCxn id="81" idx="0"/>
            </p:cNvCxnSpPr>
            <p:nvPr/>
          </p:nvCxnSpPr>
          <p:spPr>
            <a:xfrm rot="16200000" flipV="1">
              <a:off x="5582030" y="1894149"/>
              <a:ext cx="9525" cy="3312417"/>
            </a:xfrm>
            <a:prstGeom prst="curvedConnector3">
              <a:avLst>
                <a:gd name="adj1" fmla="val 927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C38759E-DCCB-A84F-8110-75B66CE38528}"/>
              </a:ext>
            </a:extLst>
          </p:cNvPr>
          <p:cNvSpPr txBox="1"/>
          <p:nvPr/>
        </p:nvSpPr>
        <p:spPr>
          <a:xfrm>
            <a:off x="3355564" y="30898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1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8255763-457F-2045-AFDB-D3C31441B0E6}"/>
              </a:ext>
            </a:extLst>
          </p:cNvPr>
          <p:cNvSpPr txBox="1"/>
          <p:nvPr/>
        </p:nvSpPr>
        <p:spPr>
          <a:xfrm>
            <a:off x="5154037" y="25171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1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102" name="Multiply 101">
            <a:extLst>
              <a:ext uri="{FF2B5EF4-FFF2-40B4-BE49-F238E27FC236}">
                <a16:creationId xmlns:a16="http://schemas.microsoft.com/office/drawing/2014/main" id="{44CC6F8F-071C-8047-8565-CC7F153E6808}"/>
              </a:ext>
            </a:extLst>
          </p:cNvPr>
          <p:cNvSpPr/>
          <p:nvPr/>
        </p:nvSpPr>
        <p:spPr>
          <a:xfrm>
            <a:off x="5310490" y="2513911"/>
            <a:ext cx="458082" cy="388017"/>
          </a:xfrm>
          <a:prstGeom prst="mathMultiply">
            <a:avLst>
              <a:gd name="adj1" fmla="val 1436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3" name="Multiply 102">
            <a:extLst>
              <a:ext uri="{FF2B5EF4-FFF2-40B4-BE49-F238E27FC236}">
                <a16:creationId xmlns:a16="http://schemas.microsoft.com/office/drawing/2014/main" id="{22452269-2453-7F4C-9202-9D9F724054C5}"/>
              </a:ext>
            </a:extLst>
          </p:cNvPr>
          <p:cNvSpPr/>
          <p:nvPr/>
        </p:nvSpPr>
        <p:spPr>
          <a:xfrm>
            <a:off x="3517083" y="3076836"/>
            <a:ext cx="458082" cy="388017"/>
          </a:xfrm>
          <a:prstGeom prst="mathMultiply">
            <a:avLst>
              <a:gd name="adj1" fmla="val 1436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3FA4363-E67A-1E48-BE18-71388F14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707" y="4040290"/>
            <a:ext cx="15906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0" grpId="0"/>
      <p:bldP spid="101" grpId="0"/>
      <p:bldP spid="102" grpId="0" animBg="1"/>
      <p:bldP spid="1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DEC7C-0029-CB4F-B066-42EE9153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AC261-3B04-084C-AC76-343B046F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CDA9D1-E982-8A4C-B3CE-1DC2DB4F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的优缺点</a:t>
            </a:r>
            <a:endParaRPr lang="en-C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D329E41-F3CC-9A46-8EF7-7662C5438C7A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2071594" y="1656234"/>
          <a:ext cx="8048812" cy="354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34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518E60-D5CA-694E-BCE8-2D28BED6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C4AF2-FAEC-304C-A36C-1EECB628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B624E-C5ED-4341-B881-1B1A319F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感知器模型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DA5FC6-0104-6F45-8DAA-3E622180A0B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ja-JP" altLang="en-US"/>
                  <a:t>感知器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Perceptron</a:t>
                </a:r>
                <a:r>
                  <a:rPr lang="zh-CN" altLang="en-US" dirty="0"/>
                  <a:t>）</a:t>
                </a:r>
                <a:endParaRPr lang="ja-JP" altLang="en-US"/>
              </a:p>
              <a:p>
                <a:pPr lvl="1"/>
                <a:r>
                  <a:rPr lang="ja-JP" altLang="en-US">
                    <a:solidFill>
                      <a:srgbClr val="C00000"/>
                    </a:solidFill>
                  </a:rPr>
                  <a:t>最简单</a:t>
                </a:r>
                <a:r>
                  <a:rPr lang="ja-JP" altLang="en-US"/>
                  <a:t>也是最早出现的机器学习模型</a:t>
                </a:r>
                <a:endParaRPr lang="en-US" altLang="ja-JP" dirty="0"/>
              </a:p>
              <a:p>
                <a:pPr lvl="1"/>
                <a:r>
                  <a:rPr lang="ja-JP" altLang="en-US"/>
                  <a:t>灵感直接来源于生产生活的实践</a:t>
                </a:r>
              </a:p>
              <a:p>
                <a:r>
                  <a:rPr lang="en-CN" dirty="0"/>
                  <a:t>面试评分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CN" dirty="0"/>
              </a:p>
              <a:p>
                <a:pPr lvl="2"/>
                <a:r>
                  <a:rPr lang="en-CN" dirty="0"/>
                  <a:t>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dirty="0"/>
                  <a:t>则录用</a:t>
                </a:r>
                <a:r>
                  <a:rPr lang="zh-CN" altLang="en-US" dirty="0"/>
                  <a:t>，否则不录用</a:t>
                </a:r>
                <a:endParaRPr lang="en-CN" dirty="0"/>
              </a:p>
              <a:p>
                <a:pPr lvl="1"/>
                <a:r>
                  <a:rPr lang="en-US" dirty="0" err="1"/>
                  <a:t>考虑面试官的经验</a:t>
                </a:r>
                <a:r>
                  <a:rPr lang="zh-CN" altLang="en-US" dirty="0"/>
                  <a:t>（</a:t>
                </a:r>
                <a:r>
                  <a:rPr lang="en-US" dirty="0" err="1"/>
                  <a:t>权重</a:t>
                </a:r>
                <a:r>
                  <a:rPr lang="zh-CN" altLang="en-US" dirty="0"/>
                  <a:t>）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CN" dirty="0"/>
              </a:p>
              <a:p>
                <a:r>
                  <a:rPr lang="zh-CN" altLang="en-US" b="0" dirty="0">
                    <a:latin typeface="Cambria Math" panose="02040503050406030204" pitchFamily="18" charset="0"/>
                  </a:rPr>
                  <a:t>感知器模型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else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其中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DA5FC6-0104-6F45-8DAA-3E622180A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9624" t="-1193" b="-560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reparing an Efficient Interviewing Panel">
            <a:extLst>
              <a:ext uri="{FF2B5EF4-FFF2-40B4-BE49-F238E27FC236}">
                <a16:creationId xmlns:a16="http://schemas.microsoft.com/office/drawing/2014/main" id="{AEECA2F7-278F-AC44-8210-88751BA4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1222" y="2344827"/>
            <a:ext cx="5162123" cy="271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2D5F31-313B-624F-93F8-079C0B69E7BD}"/>
              </a:ext>
            </a:extLst>
          </p:cNvPr>
          <p:cNvGrpSpPr/>
          <p:nvPr/>
        </p:nvGrpSpPr>
        <p:grpSpPr>
          <a:xfrm>
            <a:off x="7502183" y="1518764"/>
            <a:ext cx="4288560" cy="826063"/>
            <a:chOff x="7502183" y="1518764"/>
            <a:chExt cx="4288560" cy="826063"/>
          </a:xfrm>
        </p:grpSpPr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DC3F1D08-05CF-1E47-BDBA-E90A5C2BFD56}"/>
                </a:ext>
              </a:extLst>
            </p:cNvPr>
            <p:cNvSpPr/>
            <p:nvPr/>
          </p:nvSpPr>
          <p:spPr>
            <a:xfrm>
              <a:off x="10876343" y="1732179"/>
              <a:ext cx="914400" cy="612648"/>
            </a:xfrm>
            <a:prstGeom prst="wedgeEllipseCallout">
              <a:avLst>
                <a:gd name="adj1" fmla="val -26312"/>
                <a:gd name="adj2" fmla="val 8090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Callout 12">
              <a:extLst>
                <a:ext uri="{FF2B5EF4-FFF2-40B4-BE49-F238E27FC236}">
                  <a16:creationId xmlns:a16="http://schemas.microsoft.com/office/drawing/2014/main" id="{6330F53B-99D2-7E4F-899E-6452C7148734}"/>
                </a:ext>
              </a:extLst>
            </p:cNvPr>
            <p:cNvSpPr/>
            <p:nvPr/>
          </p:nvSpPr>
          <p:spPr>
            <a:xfrm>
              <a:off x="7502183" y="1573674"/>
              <a:ext cx="914400" cy="612648"/>
            </a:xfrm>
            <a:prstGeom prst="wedgeEllipseCallout">
              <a:avLst>
                <a:gd name="adj1" fmla="val 14784"/>
                <a:gd name="adj2" fmla="val 890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Callout 13">
              <a:extLst>
                <a:ext uri="{FF2B5EF4-FFF2-40B4-BE49-F238E27FC236}">
                  <a16:creationId xmlns:a16="http://schemas.microsoft.com/office/drawing/2014/main" id="{8EFF8018-2A2F-6C4D-9FBA-AD0A44128F36}"/>
                </a:ext>
              </a:extLst>
            </p:cNvPr>
            <p:cNvSpPr/>
            <p:nvPr/>
          </p:nvSpPr>
          <p:spPr>
            <a:xfrm>
              <a:off x="8626903" y="1518764"/>
              <a:ext cx="914400" cy="612648"/>
            </a:xfrm>
            <a:prstGeom prst="wedgeEllipseCallout">
              <a:avLst>
                <a:gd name="adj1" fmla="val -12613"/>
                <a:gd name="adj2" fmla="val 1095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Callout 14">
              <a:extLst>
                <a:ext uri="{FF2B5EF4-FFF2-40B4-BE49-F238E27FC236}">
                  <a16:creationId xmlns:a16="http://schemas.microsoft.com/office/drawing/2014/main" id="{23EC5517-CC74-0F48-990B-BFAC39A7B37D}"/>
                </a:ext>
              </a:extLst>
            </p:cNvPr>
            <p:cNvSpPr/>
            <p:nvPr/>
          </p:nvSpPr>
          <p:spPr>
            <a:xfrm>
              <a:off x="9751623" y="1544016"/>
              <a:ext cx="914400" cy="612648"/>
            </a:xfrm>
            <a:prstGeom prst="wedgeEllipseCallout">
              <a:avLst>
                <a:gd name="adj1" fmla="val -34531"/>
                <a:gd name="adj2" fmla="val 1054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4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BF95C-BD6F-E04F-ACDE-C4228558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690A-B7D3-EA47-9AA6-133CB369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48D0E8-3988-2E45-9D0C-A12B7FE3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神经网络模型的训练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3C1F7C-D616-4349-A3D0-40EEF9F038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寻找一组</a:t>
            </a:r>
            <a:r>
              <a:rPr lang="zh-CN" altLang="en-US" dirty="0">
                <a:solidFill>
                  <a:srgbClr val="C00000"/>
                </a:solidFill>
              </a:rPr>
              <a:t>优化</a:t>
            </a:r>
            <a:r>
              <a:rPr lang="zh-CN" altLang="en-US" dirty="0"/>
              <a:t>的模型参数</a:t>
            </a:r>
            <a:endParaRPr lang="en-US" altLang="zh-CN" dirty="0"/>
          </a:p>
          <a:p>
            <a:pPr lvl="1"/>
            <a:r>
              <a:rPr lang="zh-CN" altLang="en-US" dirty="0"/>
              <a:t>又叫做模型</a:t>
            </a:r>
            <a:r>
              <a:rPr lang="zh-CN" altLang="en-US" dirty="0">
                <a:solidFill>
                  <a:srgbClr val="C00000"/>
                </a:solidFill>
              </a:rPr>
              <a:t>训练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C00000"/>
                </a:solidFill>
              </a:rPr>
              <a:t>学习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损失函数（</a:t>
            </a:r>
            <a:r>
              <a:rPr lang="en-US" dirty="0"/>
              <a:t>Loss Function）</a:t>
            </a:r>
          </a:p>
          <a:p>
            <a:pPr lvl="1"/>
            <a:r>
              <a:rPr lang="zh-CN" altLang="en-US" dirty="0"/>
              <a:t>评估参数好坏的</a:t>
            </a:r>
            <a:r>
              <a:rPr lang="zh-CN" altLang="en-US" dirty="0">
                <a:solidFill>
                  <a:srgbClr val="C00000"/>
                </a:solidFill>
              </a:rPr>
              <a:t>准则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为什么不直接使用</a:t>
            </a:r>
            <a:r>
              <a:rPr lang="zh-CN" altLang="en-US" dirty="0">
                <a:solidFill>
                  <a:srgbClr val="C00000"/>
                </a:solidFill>
              </a:rPr>
              <a:t>准确率</a:t>
            </a:r>
            <a:r>
              <a:rPr lang="zh-CN" altLang="en-US" dirty="0"/>
              <a:t>等指标进行评估？</a:t>
            </a:r>
            <a:endParaRPr lang="en-US" altLang="zh-CN" dirty="0"/>
          </a:p>
          <a:p>
            <a:r>
              <a:rPr lang="zh-CN" altLang="en-US" dirty="0"/>
              <a:t>两种常用的损失函数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均方误差</a:t>
            </a:r>
            <a:r>
              <a:rPr lang="zh-CN" altLang="en-US" dirty="0"/>
              <a:t>（</a:t>
            </a:r>
            <a:r>
              <a:rPr lang="en-US" dirty="0"/>
              <a:t>Mean Squared </a:t>
            </a:r>
            <a:r>
              <a:rPr lang="en-US" dirty="0" err="1"/>
              <a:t>Error，MSE</a:t>
            </a:r>
            <a:r>
              <a:rPr lang="en-US" dirty="0"/>
              <a:t>）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交叉熵</a:t>
            </a:r>
            <a:r>
              <a:rPr lang="zh-CN" altLang="en-US" dirty="0"/>
              <a:t>（</a:t>
            </a:r>
            <a:r>
              <a:rPr lang="en-US" dirty="0" err="1"/>
              <a:t>Cross-Entropy，CE</a:t>
            </a:r>
            <a:r>
              <a:rPr lang="en-US" dirty="0"/>
              <a:t>）</a:t>
            </a:r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81422-91F4-3349-A147-B556C0E2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466" y="4420144"/>
            <a:ext cx="3439196" cy="822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489FF-FF1C-6844-A5C6-19BA0B75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66" y="5720561"/>
            <a:ext cx="3439196" cy="801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F52606-6847-6D40-913B-3B10E351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501" y="5724759"/>
            <a:ext cx="2651163" cy="79776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AAF5B37-44FF-254C-92E4-F1DE7F3EC6D1}"/>
              </a:ext>
            </a:extLst>
          </p:cNvPr>
          <p:cNvSpPr/>
          <p:nvPr/>
        </p:nvSpPr>
        <p:spPr>
          <a:xfrm>
            <a:off x="5511620" y="5991497"/>
            <a:ext cx="592183" cy="252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3DBA7-CBF9-2442-804B-110EB019185A}"/>
              </a:ext>
            </a:extLst>
          </p:cNvPr>
          <p:cNvSpPr/>
          <p:nvPr/>
        </p:nvSpPr>
        <p:spPr>
          <a:xfrm>
            <a:off x="9311540" y="5823294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负对数似然</a:t>
            </a:r>
            <a:r>
              <a:rPr lang="en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</a:t>
            </a:r>
          </a:p>
          <a:p>
            <a:r>
              <a:rPr lang="en-CN" sz="1400" dirty="0"/>
              <a:t>Negative Log Likelihood，NLL</a:t>
            </a:r>
          </a:p>
        </p:txBody>
      </p:sp>
      <p:pic>
        <p:nvPicPr>
          <p:cNvPr id="1026" name="Picture 2" descr="Introduction to Loss Functions">
            <a:extLst>
              <a:ext uri="{FF2B5EF4-FFF2-40B4-BE49-F238E27FC236}">
                <a16:creationId xmlns:a16="http://schemas.microsoft.com/office/drawing/2014/main" id="{13CA3373-1F75-1344-A2A9-F6EB1D24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9573" y="1093470"/>
            <a:ext cx="4435565" cy="332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38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899BF7-634E-1B4F-9A17-A07432B7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1E12D-5BF7-6045-B91E-9A2588C9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1E661-4A24-8449-A5F3-DA31FB45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6FE291-D48B-1B49-980D-0A5826E704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梯度（</a:t>
            </a:r>
            <a:r>
              <a:rPr lang="en-US" altLang="zh-CN" sz="2400" dirty="0"/>
              <a:t>Gradient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000" dirty="0"/>
              <a:t>以</a:t>
            </a:r>
            <a:r>
              <a:rPr lang="zh-CN" altLang="en-US" sz="2000" dirty="0">
                <a:solidFill>
                  <a:srgbClr val="C00000"/>
                </a:solidFill>
              </a:rPr>
              <a:t>向量</a:t>
            </a:r>
            <a:r>
              <a:rPr lang="zh-CN" altLang="en-US" sz="2000" dirty="0"/>
              <a:t>的形式写出的对多元函数各个参数求得的</a:t>
            </a:r>
            <a:r>
              <a:rPr lang="zh-CN" altLang="en-US" sz="2000" dirty="0">
                <a:solidFill>
                  <a:srgbClr val="C00000"/>
                </a:solidFill>
              </a:rPr>
              <a:t>偏导数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/>
            <a:r>
              <a:rPr lang="zh-CN" altLang="en-US" sz="2000" dirty="0"/>
              <a:t>是函数值</a:t>
            </a:r>
            <a:r>
              <a:rPr lang="zh-CN" altLang="en-US" sz="2000" dirty="0">
                <a:solidFill>
                  <a:srgbClr val="C00000"/>
                </a:solidFill>
              </a:rPr>
              <a:t>增加最快</a:t>
            </a:r>
            <a:r>
              <a:rPr lang="zh-CN" altLang="en-US" sz="2000" dirty="0"/>
              <a:t>的方向</a:t>
            </a:r>
            <a:endParaRPr lang="en-US" altLang="zh-CN" sz="2000" dirty="0"/>
          </a:p>
          <a:p>
            <a:pPr lvl="1"/>
            <a:r>
              <a:rPr lang="zh-CN" altLang="en-US" sz="2000" dirty="0"/>
              <a:t>沿着梯度</a:t>
            </a:r>
            <a:r>
              <a:rPr lang="zh-CN" altLang="en-US" sz="2000" dirty="0">
                <a:solidFill>
                  <a:srgbClr val="C00000"/>
                </a:solidFill>
              </a:rPr>
              <a:t>相反的方向</a:t>
            </a:r>
            <a:r>
              <a:rPr lang="zh-CN" altLang="en-US" sz="2000" dirty="0"/>
              <a:t>，更加容易找到函数的</a:t>
            </a:r>
            <a:r>
              <a:rPr lang="zh-CN" altLang="en-US" sz="2000" dirty="0">
                <a:solidFill>
                  <a:srgbClr val="C00000"/>
                </a:solidFill>
              </a:rPr>
              <a:t>极小值</a:t>
            </a:r>
            <a:endParaRPr lang="en-US" altLang="zh-CN" sz="2000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梯度下降算法（</a:t>
            </a:r>
            <a:r>
              <a:rPr lang="en-US" altLang="zh-CN" sz="2400" dirty="0"/>
              <a:t>Gradient Descent</a:t>
            </a:r>
            <a:r>
              <a:rPr lang="zh-CN" altLang="en-US" sz="2400" dirty="0"/>
              <a:t>，</a:t>
            </a:r>
            <a:r>
              <a:rPr lang="en-US" altLang="zh-CN" sz="2400" dirty="0"/>
              <a:t>GD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r>
              <a:rPr lang="zh-CN" altLang="en-US" sz="2400" dirty="0"/>
              <a:t>小批次梯度下降法（</a:t>
            </a:r>
            <a:r>
              <a:rPr lang="en-US" sz="2400" dirty="0"/>
              <a:t>Mini-batch Gradient Descent）</a:t>
            </a:r>
          </a:p>
          <a:p>
            <a:pPr lvl="1"/>
            <a:r>
              <a:rPr lang="zh-CN" altLang="en-US" sz="2000" dirty="0"/>
              <a:t>每次</a:t>
            </a:r>
            <a:r>
              <a:rPr lang="zh-CN" altLang="en-US" sz="2000" dirty="0">
                <a:solidFill>
                  <a:srgbClr val="C00000"/>
                </a:solidFill>
              </a:rPr>
              <a:t>随机采样</a:t>
            </a:r>
            <a:r>
              <a:rPr lang="zh-CN" altLang="en-US" sz="2000" dirty="0"/>
              <a:t>小规模的训练数据来估计梯度</a:t>
            </a:r>
            <a:endParaRPr lang="en-US" altLang="zh-CN" sz="2000" dirty="0"/>
          </a:p>
          <a:p>
            <a:pPr lvl="1"/>
            <a:r>
              <a:rPr lang="zh-CN" altLang="en-US" sz="2000" dirty="0"/>
              <a:t>提高算法的运行</a:t>
            </a:r>
            <a:r>
              <a:rPr lang="zh-CN" altLang="en-US" sz="2000" dirty="0">
                <a:solidFill>
                  <a:srgbClr val="C00000"/>
                </a:solidFill>
              </a:rPr>
              <a:t>速度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EE694-9599-3541-9C21-C3FC1A9D5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158" y="3132910"/>
            <a:ext cx="2917373" cy="1811990"/>
          </a:xfrm>
          <a:prstGeom prst="rect">
            <a:avLst/>
          </a:prstGeom>
        </p:spPr>
      </p:pic>
      <p:pic>
        <p:nvPicPr>
          <p:cNvPr id="2050" name="Picture 2" descr="Quick Guide to Gradient Descent and It&amp;#39;s Variants">
            <a:extLst>
              <a:ext uri="{FF2B5EF4-FFF2-40B4-BE49-F238E27FC236}">
                <a16:creationId xmlns:a16="http://schemas.microsoft.com/office/drawing/2014/main" id="{DAF1BA3A-2064-C44F-82A1-C8C78168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5940" y="2185852"/>
            <a:ext cx="4499672" cy="280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44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26A2E-11EA-644B-A14C-01AFA557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FE82B-AD8B-E344-B9D3-DD3FA4B28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1398E0-A9FD-5E45-84E4-01258234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PyTorch代码示例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276FF-872B-D940-9794-C6118329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3" y="1696709"/>
            <a:ext cx="11303634" cy="3464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2EAE64-4BDA-E74D-BFD5-DAE83002551A}"/>
              </a:ext>
            </a:extLst>
          </p:cNvPr>
          <p:cNvSpPr/>
          <p:nvPr/>
        </p:nvSpPr>
        <p:spPr>
          <a:xfrm>
            <a:off x="1667435" y="5364941"/>
            <a:ext cx="10080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hlinkClick r:id="rId3"/>
              </a:rPr>
              <a:t>https://colab.research.google.com/drive/1v-4G7WgiEhV_wOuOC_2IoSIVNzRHQlnP?usp=sharing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8" name="Picture 2" descr="What is Google Colab?. Introduction to Google Colab. | by Hrishikesh Mane |  Medium">
            <a:extLst>
              <a:ext uri="{FF2B5EF4-FFF2-40B4-BE49-F238E27FC236}">
                <a16:creationId xmlns:a16="http://schemas.microsoft.com/office/drawing/2014/main" id="{3768C14D-BD8A-EE4F-81C6-6BC11980B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183" y="5161290"/>
            <a:ext cx="1366690" cy="60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74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475E9-3AF5-A448-AAA3-030291B8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D2C1D-E25B-2D48-9293-E109DABB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373FA-50A0-DE45-A092-E3D38016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ja-JP" altLang="en-US"/>
              <a:t>回归模型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76EACD-2B37-D843-9773-B50F4B08073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ja-JP" altLang="en-US"/>
                  <a:t>线性回归（</a:t>
                </a:r>
                <a:r>
                  <a:rPr lang="en-US" dirty="0"/>
                  <a:t>Linear Regression）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N" dirty="0"/>
              </a:p>
              <a:p>
                <a:r>
                  <a:rPr lang="en-US" dirty="0"/>
                  <a:t>Logistic</a:t>
                </a:r>
                <a:r>
                  <a:rPr lang="ja-JP" altLang="en-US"/>
                  <a:t>回归（</a:t>
                </a:r>
                <a:r>
                  <a:rPr lang="en-US" dirty="0"/>
                  <a:t>Logistic Regression）</a:t>
                </a:r>
              </a:p>
              <a:p>
                <a:pPr lvl="1"/>
                <a:r>
                  <a:rPr lang="en-US" dirty="0" err="1"/>
                  <a:t>Logistic函数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N" dirty="0"/>
              </a:p>
              <a:p>
                <a:pPr lvl="1"/>
                <a:r>
                  <a:rPr lang="en-US" dirty="0" err="1"/>
                  <a:t>Sigmoid函数</a:t>
                </a:r>
                <a:r>
                  <a:rPr lang="zh-CN" altLang="en-US" dirty="0"/>
                  <a:t>（</a:t>
                </a:r>
                <a:r>
                  <a:rPr lang="en-US" dirty="0" err="1"/>
                  <a:t>Logistic函数的特例</a:t>
                </a:r>
                <a:r>
                  <a:rPr lang="zh-CN" altLang="en-US" dirty="0"/>
                  <a:t>）</a:t>
                </a:r>
                <a:endParaRPr lang="en-US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lvl="1"/>
                <a:r>
                  <a:rPr lang="en-CN" dirty="0"/>
                  <a:t>处理二元分类问题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为输出的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概率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zh-CN" altLang="en-US" dirty="0"/>
                  <a:t>垃圾邮件过滤、</a:t>
                </a:r>
                <a:r>
                  <a:rPr lang="en-CN" dirty="0"/>
                  <a:t>褒贬</a:t>
                </a:r>
                <a:r>
                  <a:rPr lang="zh-CN" altLang="en-US" dirty="0"/>
                  <a:t>识别</a:t>
                </a:r>
                <a:endParaRPr lang="en-C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76EACD-2B37-D843-9773-B50F4B080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939" t="-1909" b="-21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3DF73DD-B4F6-6543-AE19-8A2B0A4F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82" y="3080695"/>
            <a:ext cx="2464929" cy="696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75883-1AB5-6D4C-B67D-E65617E0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082" y="4795917"/>
            <a:ext cx="1625685" cy="6658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42DA747-5F1B-F54C-BFB8-5CAA07CAFABC}"/>
              </a:ext>
            </a:extLst>
          </p:cNvPr>
          <p:cNvGrpSpPr/>
          <p:nvPr/>
        </p:nvGrpSpPr>
        <p:grpSpPr>
          <a:xfrm>
            <a:off x="7165340" y="1795509"/>
            <a:ext cx="4356100" cy="4302379"/>
            <a:chOff x="7165340" y="1795509"/>
            <a:chExt cx="4356100" cy="43023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64066B-27F7-B64A-B8A0-3C9602871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5340" y="1795509"/>
              <a:ext cx="4356100" cy="3860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396EC-C069-CA42-B51B-476790EC6157}"/>
                </a:ext>
              </a:extLst>
            </p:cNvPr>
            <p:cNvSpPr/>
            <p:nvPr/>
          </p:nvSpPr>
          <p:spPr>
            <a:xfrm>
              <a:off x="8233150" y="5728556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Sigmoid函数示意图</a:t>
              </a:r>
              <a:endParaRPr lang="en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7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12573-7D2D-A342-A674-9E32D4AA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0454C-C802-DC45-8BC2-0D73788C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74385-F6F9-E84F-8E3D-799BA9D5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Softmax回归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77DE550-106E-6D41-AF73-A4EB3B6F023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22326" y="1070857"/>
                <a:ext cx="6931202" cy="5310104"/>
              </a:xfrm>
            </p:spPr>
            <p:txBody>
              <a:bodyPr/>
              <a:lstStyle/>
              <a:p>
                <a:r>
                  <a:rPr lang="en-CN" dirty="0"/>
                  <a:t>使用Soft</a:t>
                </a:r>
                <a:r>
                  <a:rPr lang="en-US" altLang="zh-CN" dirty="0"/>
                  <a:t>max</a:t>
                </a:r>
                <a:r>
                  <a:rPr lang="zh-CN" altLang="en-US" dirty="0"/>
                  <a:t>回归</a:t>
                </a:r>
                <a:r>
                  <a:rPr lang="zh-CN" altLang="en-CN" dirty="0"/>
                  <a:t>处理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多元</a:t>
                </a:r>
                <a:r>
                  <a:rPr lang="zh-CN" altLang="en-US" dirty="0"/>
                  <a:t>分类</a:t>
                </a:r>
                <a:endParaRPr lang="en-US" altLang="zh-CN" dirty="0"/>
              </a:p>
              <a:p>
                <a:r>
                  <a:rPr lang="en-US" altLang="zh-CN" dirty="0" err="1"/>
                  <a:t>Softmax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endParaRPr lang="en-US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为第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N" dirty="0"/>
                  <a:t>个类别的概率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N" dirty="0"/>
                  <a:t>为</a:t>
                </a:r>
                <a:r>
                  <a:rPr lang="zh-CN" altLang="en-US" dirty="0"/>
                  <a:t>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个类别所对应的第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个输入的权重</a:t>
                </a:r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77DE550-106E-6D41-AF73-A4EB3B6F0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22326" y="1070857"/>
                <a:ext cx="6931202" cy="5310104"/>
              </a:xfrm>
              <a:blipFill>
                <a:blip r:embed="rId2"/>
                <a:stretch>
                  <a:fillRect l="-1463" t="-1193" r="-58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584CBE-4B78-C04F-8F75-CE80B248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35" y="2043938"/>
            <a:ext cx="5034516" cy="60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0F3B1-AB04-E54B-AFAD-2119BF24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52" y="1070857"/>
            <a:ext cx="4009536" cy="350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FCA27-4495-3346-9AC6-2A0D62A52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73" y="3725909"/>
            <a:ext cx="5208016" cy="1133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0CEC7-3533-5246-836D-272625D58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373" y="5222931"/>
            <a:ext cx="5179178" cy="109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B495B-FEBB-E44D-A9B0-DF370C0FC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582" y="5601284"/>
            <a:ext cx="3272282" cy="3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8C756C-2F16-A641-AE16-01B4E50C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17B99-8FEF-D548-B4B8-D170393A7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2A3FD-F7E2-F640-9DC3-0DA1E5D5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多层感知器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8B818-617E-A348-A75C-46637CDFFC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多层感知器（</a:t>
            </a:r>
            <a:r>
              <a:rPr lang="en-US" dirty="0"/>
              <a:t>Multi-layer </a:t>
            </a:r>
            <a:r>
              <a:rPr lang="en-US" dirty="0" err="1"/>
              <a:t>Perceptron，MLP</a:t>
            </a:r>
            <a:r>
              <a:rPr lang="en-US" dirty="0"/>
              <a:t>）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堆叠</a:t>
            </a:r>
            <a:r>
              <a:rPr lang="zh-CN" altLang="en-US" dirty="0"/>
              <a:t>多层感知器（线性回归</a:t>
            </a:r>
            <a:r>
              <a:rPr lang="en-US" altLang="zh-CN" dirty="0"/>
              <a:t>+</a:t>
            </a:r>
            <a:r>
              <a:rPr lang="zh-CN" altLang="en-US" dirty="0"/>
              <a:t>非线性激活函数）</a:t>
            </a:r>
            <a:endParaRPr lang="en-US" altLang="zh-CN" dirty="0"/>
          </a:p>
          <a:p>
            <a:pPr lvl="1"/>
            <a:r>
              <a:rPr lang="zh-CN" altLang="en-US" dirty="0"/>
              <a:t>可解决</a:t>
            </a:r>
            <a:r>
              <a:rPr lang="zh-CN" altLang="en-US" dirty="0">
                <a:solidFill>
                  <a:srgbClr val="C00000"/>
                </a:solidFill>
              </a:rPr>
              <a:t>线性不可分</a:t>
            </a:r>
            <a:r>
              <a:rPr lang="zh-CN" altLang="en-US" dirty="0"/>
              <a:t>问题</a:t>
            </a:r>
            <a:endParaRPr lang="en-US" altLang="zh-CN" dirty="0"/>
          </a:p>
          <a:p>
            <a:r>
              <a:rPr lang="en-CN" dirty="0"/>
              <a:t>使用MLP解决异或</a:t>
            </a:r>
            <a:r>
              <a:rPr lang="zh-CN" altLang="en-US" dirty="0"/>
              <a:t>（</a:t>
            </a:r>
            <a:r>
              <a:rPr lang="en-US" altLang="zh-CN" dirty="0"/>
              <a:t>XOR</a:t>
            </a:r>
            <a:r>
              <a:rPr lang="zh-CN" altLang="en-US" dirty="0"/>
              <a:t>）</a:t>
            </a:r>
            <a:r>
              <a:rPr lang="en-CN" dirty="0"/>
              <a:t>问题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A6E61-025D-144E-B200-217DBA04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76" y="1070857"/>
            <a:ext cx="3425072" cy="367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7F8B3-2BB3-9F48-81A4-F2152E19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" y="3725909"/>
            <a:ext cx="2171700" cy="218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FB7F2-E6BF-1048-AC1C-69FAACC89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516" y="3206894"/>
            <a:ext cx="1308390" cy="794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C1EDD-7A5B-5B4D-9580-F53D2D9B6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140" y="4215426"/>
            <a:ext cx="1879142" cy="2232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4F4A8-C928-954E-AA93-2D9CC8B02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921" y="3637009"/>
            <a:ext cx="2349500" cy="23622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2C9C2D1-9557-3E46-8211-66D328EA7223}"/>
              </a:ext>
            </a:extLst>
          </p:cNvPr>
          <p:cNvSpPr/>
          <p:nvPr/>
        </p:nvSpPr>
        <p:spPr>
          <a:xfrm>
            <a:off x="2487153" y="4632717"/>
            <a:ext cx="576072" cy="233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0E4882-38BD-F146-AB38-24E43B41A78A}"/>
              </a:ext>
            </a:extLst>
          </p:cNvPr>
          <p:cNvSpPr/>
          <p:nvPr/>
        </p:nvSpPr>
        <p:spPr>
          <a:xfrm>
            <a:off x="4855428" y="4632717"/>
            <a:ext cx="576072" cy="233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9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81BED-B27A-A044-9F35-DF11319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3468-A8F1-9948-ADA7-CD6CA2F3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34D9E7-E556-1544-85B2-628E18B0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多层感知器PyTorch实现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64BF2-AFD9-064D-825D-0D17A5C2C3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引入PyTorch模块</a:t>
            </a:r>
            <a:endParaRPr lang="en-US" dirty="0"/>
          </a:p>
          <a:p>
            <a:pPr lvl="1"/>
            <a:r>
              <a:rPr lang="en-US" dirty="0"/>
              <a:t>&gt;&gt;&gt; </a:t>
            </a:r>
            <a:r>
              <a:rPr lang="en-US" dirty="0">
                <a:solidFill>
                  <a:srgbClr val="C00000"/>
                </a:solidFill>
              </a:rPr>
              <a:t>from</a:t>
            </a:r>
            <a:r>
              <a:rPr lang="en-US" dirty="0"/>
              <a:t> torch </a:t>
            </a:r>
            <a:r>
              <a:rPr lang="en-US" dirty="0">
                <a:solidFill>
                  <a:srgbClr val="C0000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nn</a:t>
            </a:r>
            <a:endParaRPr lang="en-US" dirty="0"/>
          </a:p>
          <a:p>
            <a:r>
              <a:rPr lang="en-CN" dirty="0"/>
              <a:t>线性层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FA87E-38E3-3D48-8807-ADAB5FC18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732" y="2570000"/>
            <a:ext cx="4906358" cy="1310859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C29F12E-91CB-D846-A88C-7C60BDFA7B76}"/>
              </a:ext>
            </a:extLst>
          </p:cNvPr>
          <p:cNvSpPr txBox="1">
            <a:spLocks/>
          </p:cNvSpPr>
          <p:nvPr/>
        </p:nvSpPr>
        <p:spPr>
          <a:xfrm>
            <a:off x="6121883" y="1070857"/>
            <a:ext cx="5913120" cy="5310104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  <a:p>
            <a:pPr lvl="1"/>
            <a:endParaRPr lang="en-CN" dirty="0"/>
          </a:p>
          <a:p>
            <a:r>
              <a:rPr lang="en-CN" dirty="0"/>
              <a:t>激活函数</a:t>
            </a:r>
          </a:p>
          <a:p>
            <a:pPr lvl="1"/>
            <a:r>
              <a:rPr lang="en-US" sz="2000" dirty="0"/>
              <a:t>&gt;&gt;&gt; </a:t>
            </a:r>
            <a:r>
              <a:rPr lang="en-US" sz="2000" dirty="0">
                <a:solidFill>
                  <a:srgbClr val="C00000"/>
                </a:solidFill>
              </a:rPr>
              <a:t>from</a:t>
            </a:r>
            <a:r>
              <a:rPr lang="en-US" sz="2000" dirty="0"/>
              <a:t> </a:t>
            </a:r>
            <a:r>
              <a:rPr lang="en-US" sz="2000" dirty="0" err="1"/>
              <a:t>torch.nn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import</a:t>
            </a:r>
            <a:r>
              <a:rPr lang="en-US" sz="2000" dirty="0"/>
              <a:t> functional </a:t>
            </a:r>
            <a:r>
              <a:rPr lang="en-US" sz="2000" dirty="0">
                <a:solidFill>
                  <a:srgbClr val="C00000"/>
                </a:solidFill>
              </a:rPr>
              <a:t>as</a:t>
            </a:r>
            <a:r>
              <a:rPr lang="en-US" sz="2000" dirty="0"/>
              <a:t> F</a:t>
            </a:r>
          </a:p>
          <a:p>
            <a:pPr lvl="1"/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51A293-DA74-A54E-89D9-2F83D824DF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05"/>
          <a:stretch/>
        </p:blipFill>
        <p:spPr>
          <a:xfrm>
            <a:off x="6700083" y="3020756"/>
            <a:ext cx="5358254" cy="35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2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4CAFB-C531-474C-B419-4F36A364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44594-518E-5F49-A623-71E3DF5F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4AEED5-6E14-FD42-9544-934B942A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多层感知器PyTorch实现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52EABD-DEAB-9248-A7B8-33656CC3F1C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自定义神经网络实现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ADF05-3292-864D-A4E0-8438DB6A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6" y="1655063"/>
            <a:ext cx="7088846" cy="4725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ADC4B-0C59-5140-9BC6-5E93B69F3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924" y="2962765"/>
            <a:ext cx="5555654" cy="105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CDF6C8-168F-B346-9E10-AF087C75387B}"/>
              </a:ext>
            </a:extLst>
          </p:cNvPr>
          <p:cNvSpPr/>
          <p:nvPr/>
        </p:nvSpPr>
        <p:spPr>
          <a:xfrm>
            <a:off x="8143252" y="4250552"/>
            <a:ext cx="3944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 dirty="0">
                <a:hlinkClick r:id="rId4"/>
              </a:rPr>
              <a:t>https://colab.research.google.com/drive/1EMJJffsmlSlqO3KwuG5WlP-IxyNVXTrK?usp=sharing</a:t>
            </a:r>
            <a:r>
              <a:rPr lang="zh-CN" altLang="en-US" sz="1400" dirty="0"/>
              <a:t> </a:t>
            </a:r>
            <a:endParaRPr lang="en-CN" sz="1400" dirty="0"/>
          </a:p>
        </p:txBody>
      </p:sp>
      <p:pic>
        <p:nvPicPr>
          <p:cNvPr id="1026" name="Picture 2" descr="What is Google Colab?. Introduction to Google Colab. | by Hrishikesh Mane |  Medium">
            <a:extLst>
              <a:ext uri="{FF2B5EF4-FFF2-40B4-BE49-F238E27FC236}">
                <a16:creationId xmlns:a16="http://schemas.microsoft.com/office/drawing/2014/main" id="{3AF93628-ACC5-C44E-B621-15E60878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033" y="4773772"/>
            <a:ext cx="1366690" cy="60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4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641C8-20DC-6543-93C2-448AB967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81D54-3624-904C-8BC0-45AD7C13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CBBB2-F348-0E48-BAC3-18B8C9BD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卷积神经网络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9D7C3-BA00-EF46-9025-4090254F9D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sz="2400" dirty="0"/>
              <a:t>全连接的多层感知器</a:t>
            </a:r>
            <a:r>
              <a:rPr lang="zh-CN" altLang="en-US" sz="2400" dirty="0"/>
              <a:t>无法处理</a:t>
            </a:r>
            <a:r>
              <a:rPr lang="zh-CN" altLang="en-US" sz="2400" dirty="0">
                <a:solidFill>
                  <a:srgbClr val="C00000"/>
                </a:solidFill>
              </a:rPr>
              <a:t>输入的偏移</a:t>
            </a:r>
            <a:r>
              <a:rPr lang="zh-CN" altLang="en-US" sz="2400" dirty="0"/>
              <a:t>情况</a:t>
            </a:r>
            <a:endParaRPr lang="en-US" altLang="zh-CN" sz="2400" dirty="0"/>
          </a:p>
          <a:p>
            <a:pPr lvl="1"/>
            <a:r>
              <a:rPr lang="en-US" sz="2000" dirty="0" err="1"/>
              <a:t>图像分类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CN" sz="2000" dirty="0"/>
          </a:p>
          <a:p>
            <a:pPr lvl="1"/>
            <a:r>
              <a:rPr lang="en-CN" sz="2000" dirty="0"/>
              <a:t>情感分类</a:t>
            </a:r>
          </a:p>
          <a:p>
            <a:pPr lvl="2"/>
            <a:r>
              <a:rPr lang="en-CN" sz="1800" i="1" dirty="0"/>
              <a:t>我喜欢自然语言处理</a:t>
            </a:r>
            <a:r>
              <a:rPr lang="zh-CN" altLang="en-US" sz="1800" i="1" dirty="0"/>
              <a:t>。</a:t>
            </a:r>
            <a:r>
              <a:rPr lang="zh-CN" altLang="en-US" sz="1800" dirty="0"/>
              <a:t> </a:t>
            </a:r>
            <a:r>
              <a:rPr lang="en-US" altLang="zh-CN" sz="1800" dirty="0"/>
              <a:t>vs.</a:t>
            </a:r>
            <a:r>
              <a:rPr lang="zh-CN" altLang="en-US" sz="1800" dirty="0"/>
              <a:t> </a:t>
            </a:r>
            <a:r>
              <a:rPr lang="zh-CN" altLang="en-US" sz="1800" i="1" dirty="0"/>
              <a:t>我</a:t>
            </a:r>
            <a:r>
              <a:rPr lang="zh-CN" altLang="en-US" sz="1800" i="1" dirty="0">
                <a:solidFill>
                  <a:schemeClr val="accent6"/>
                </a:solidFill>
              </a:rPr>
              <a:t>非常</a:t>
            </a:r>
            <a:r>
              <a:rPr lang="zh-CN" altLang="en-US" sz="1800" i="1" dirty="0"/>
              <a:t>喜欢自然语言处理。</a:t>
            </a:r>
            <a:endParaRPr lang="en-US" altLang="zh-CN" sz="1800" i="1" dirty="0"/>
          </a:p>
          <a:p>
            <a:r>
              <a:rPr lang="en-CN" sz="2400" dirty="0"/>
              <a:t>解决方案</a:t>
            </a:r>
          </a:p>
          <a:p>
            <a:pPr lvl="1"/>
            <a:r>
              <a:rPr lang="en-CN" sz="2000" dirty="0"/>
              <a:t>使用</a:t>
            </a:r>
            <a:r>
              <a:rPr lang="en-CN" sz="2000" dirty="0">
                <a:solidFill>
                  <a:srgbClr val="C00000"/>
                </a:solidFill>
              </a:rPr>
              <a:t>小的全连接层</a:t>
            </a:r>
            <a:r>
              <a:rPr lang="en-CN" sz="2000" dirty="0"/>
              <a:t>抽取</a:t>
            </a:r>
            <a:r>
              <a:rPr lang="en-CN" sz="2000" dirty="0">
                <a:solidFill>
                  <a:srgbClr val="C00000"/>
                </a:solidFill>
              </a:rPr>
              <a:t>局部特征</a:t>
            </a:r>
            <a:r>
              <a:rPr lang="zh-CN" altLang="en-US" sz="2000" dirty="0"/>
              <a:t>（又称</a:t>
            </a:r>
            <a:r>
              <a:rPr lang="zh-CN" altLang="en-US" sz="2000" dirty="0">
                <a:solidFill>
                  <a:srgbClr val="C00000"/>
                </a:solidFill>
              </a:rPr>
              <a:t>卷积核</a:t>
            </a:r>
            <a:r>
              <a:rPr lang="zh-CN" altLang="en-US" sz="2000" dirty="0"/>
              <a:t>或</a:t>
            </a:r>
            <a:r>
              <a:rPr lang="zh-CN" altLang="en-US" sz="2000" dirty="0">
                <a:solidFill>
                  <a:srgbClr val="C00000"/>
                </a:solidFill>
              </a:rPr>
              <a:t>滤波器</a:t>
            </a:r>
            <a:r>
              <a:rPr lang="zh-CN" altLang="en-US" sz="2000" dirty="0"/>
              <a:t>）</a:t>
            </a:r>
            <a:endParaRPr lang="en-CN" sz="2000" dirty="0"/>
          </a:p>
          <a:p>
            <a:pPr lvl="2"/>
            <a:r>
              <a:rPr lang="en-CN" sz="1800" dirty="0"/>
              <a:t>如遍历文本中的N</a:t>
            </a:r>
            <a:r>
              <a:rPr lang="en-US" altLang="zh-CN" sz="1800" dirty="0"/>
              <a:t>-gram</a:t>
            </a:r>
            <a:r>
              <a:rPr lang="zh-CN" altLang="en-US" sz="1800" dirty="0"/>
              <a:t>等</a:t>
            </a:r>
            <a:endParaRPr lang="en-US" altLang="zh-CN" sz="1800" dirty="0"/>
          </a:p>
          <a:p>
            <a:pPr lvl="1"/>
            <a:r>
              <a:rPr lang="en-CN" sz="2000" dirty="0"/>
              <a:t>使用</a:t>
            </a:r>
            <a:r>
              <a:rPr lang="en-CN" sz="2000" dirty="0">
                <a:solidFill>
                  <a:srgbClr val="C00000"/>
                </a:solidFill>
              </a:rPr>
              <a:t>多个卷积核</a:t>
            </a:r>
            <a:r>
              <a:rPr lang="en-CN" sz="2000" dirty="0"/>
              <a:t>提取不同种类的特征</a:t>
            </a:r>
          </a:p>
          <a:p>
            <a:pPr lvl="1"/>
            <a:r>
              <a:rPr lang="en-CN" sz="2000" dirty="0"/>
              <a:t>使用池化层将特征进行</a:t>
            </a:r>
            <a:r>
              <a:rPr lang="en-CN" sz="2000" dirty="0">
                <a:solidFill>
                  <a:srgbClr val="C00000"/>
                </a:solidFill>
              </a:rPr>
              <a:t>聚合</a:t>
            </a:r>
            <a:r>
              <a:rPr lang="zh-CN" altLang="en-US" sz="2000" dirty="0"/>
              <a:t>（最大、平均、求和等）</a:t>
            </a:r>
            <a:endParaRPr lang="en-CN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D0BEE0-244F-1048-B903-1D277649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2589" y="1624362"/>
            <a:ext cx="3847276" cy="21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58731-6385-5C40-922F-C1A1F732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141" y="1000579"/>
            <a:ext cx="2478957" cy="5077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C8047F-CC4B-2C49-B99E-4B18EBFBAC39}"/>
              </a:ext>
            </a:extLst>
          </p:cNvPr>
          <p:cNvSpPr txBox="1"/>
          <p:nvPr/>
        </p:nvSpPr>
        <p:spPr>
          <a:xfrm>
            <a:off x="8467379" y="6077801"/>
            <a:ext cx="368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https://colab.research.google.com/drive/1HaPOfEj8wrLkqeUDuirtS-cNKGxeRdY5?usp=sharing</a:t>
            </a:r>
            <a:r>
              <a:rPr lang="zh-CN" altLang="en-US" sz="1200" dirty="0"/>
              <a:t> </a:t>
            </a:r>
            <a:endParaRPr lang="en-CN" sz="1200" dirty="0"/>
          </a:p>
        </p:txBody>
      </p:sp>
      <p:pic>
        <p:nvPicPr>
          <p:cNvPr id="9" name="Picture 2" descr="What is Google Colab?. Introduction to Google Colab. | by Hrishikesh Mane |  Medium">
            <a:extLst>
              <a:ext uri="{FF2B5EF4-FFF2-40B4-BE49-F238E27FC236}">
                <a16:creationId xmlns:a16="http://schemas.microsoft.com/office/drawing/2014/main" id="{B405D825-EBEE-A641-B1A1-85C66733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743" y="5582079"/>
            <a:ext cx="1366690" cy="60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1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68DA1-6EBF-AD43-A559-0E284C6A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7EA44-25E7-8F49-A78D-EA9290F4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256312-74DB-114E-9A14-09650A51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8D13D5-B8EC-9C49-9E4A-858594489F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sz="2400" dirty="0"/>
              <a:t>卷积神经网络无法处理</a:t>
            </a:r>
            <a:r>
              <a:rPr lang="en-CN" sz="2400" dirty="0">
                <a:solidFill>
                  <a:srgbClr val="C00000"/>
                </a:solidFill>
              </a:rPr>
              <a:t>长距离</a:t>
            </a:r>
            <a:r>
              <a:rPr lang="en-CN" sz="2400" dirty="0"/>
              <a:t>的依赖</a:t>
            </a:r>
          </a:p>
          <a:p>
            <a:r>
              <a:rPr lang="en-CN" sz="2400" dirty="0"/>
              <a:t>循环神经网络的解决方案</a:t>
            </a:r>
          </a:p>
          <a:p>
            <a:pPr lvl="1"/>
            <a:r>
              <a:rPr lang="en-CN" sz="2000" dirty="0"/>
              <a:t>每个时刻的隐状态依赖于</a:t>
            </a:r>
            <a:r>
              <a:rPr lang="en-CN" sz="2000" dirty="0">
                <a:solidFill>
                  <a:srgbClr val="C00000"/>
                </a:solidFill>
              </a:rPr>
              <a:t>当前时刻的输入</a:t>
            </a:r>
            <a:r>
              <a:rPr lang="en-CN" sz="2000" dirty="0"/>
              <a:t>以及</a:t>
            </a:r>
            <a:r>
              <a:rPr lang="en-CN" sz="2000" dirty="0">
                <a:solidFill>
                  <a:srgbClr val="C00000"/>
                </a:solidFill>
              </a:rPr>
              <a:t>上一时刻的隐状态</a:t>
            </a:r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r>
              <a:rPr lang="en-US" sz="2000" dirty="0" err="1"/>
              <a:t>每个时刻的</a:t>
            </a:r>
            <a:r>
              <a:rPr lang="en-US" sz="2000" dirty="0" err="1">
                <a:solidFill>
                  <a:srgbClr val="C00000"/>
                </a:solidFill>
              </a:rPr>
              <a:t>参数共享</a:t>
            </a:r>
            <a:r>
              <a:rPr lang="zh-CN" altLang="en-US" sz="2000" dirty="0"/>
              <a:t>（“循环”的由来）</a:t>
            </a:r>
            <a:endParaRPr lang="en-CN" sz="2000" dirty="0"/>
          </a:p>
          <a:p>
            <a:pPr lvl="1"/>
            <a:r>
              <a:rPr lang="en-CN" sz="2000" dirty="0"/>
              <a:t>每个时刻也可以有</a:t>
            </a:r>
            <a:r>
              <a:rPr lang="en-CN" sz="2000" dirty="0">
                <a:solidFill>
                  <a:srgbClr val="C00000"/>
                </a:solidFill>
              </a:rPr>
              <a:t>相应的输出</a:t>
            </a:r>
            <a:r>
              <a:rPr lang="zh-CN" altLang="en-US" sz="2000" dirty="0"/>
              <a:t>（序列标注）</a:t>
            </a:r>
            <a:endParaRPr lang="en-C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E1671-9E58-CF45-8E99-8C0337EA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7" y="2349524"/>
            <a:ext cx="4747213" cy="1431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802BB-423B-F749-8F61-A73D01EC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90" y="2434830"/>
            <a:ext cx="4121307" cy="63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CE41C-8D7E-1141-B884-7A07E03F7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300" y="3351435"/>
            <a:ext cx="2452019" cy="2196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F75B3A-3460-FC43-B545-698AAA724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708" y="4644854"/>
            <a:ext cx="4747542" cy="15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12415</TotalTime>
  <Words>1146</Words>
  <Application>Microsoft Macintosh PowerPoint</Application>
  <PresentationFormat>Widescreen</PresentationFormat>
  <Paragraphs>266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等线</vt:lpstr>
      <vt:lpstr>微软雅黑</vt:lpstr>
      <vt:lpstr>微软雅黑</vt:lpstr>
      <vt:lpstr>Arial</vt:lpstr>
      <vt:lpstr>Cambria Math</vt:lpstr>
      <vt:lpstr>Impact</vt:lpstr>
      <vt:lpstr>Times New Roman</vt:lpstr>
      <vt:lpstr>Wingdings</vt:lpstr>
      <vt:lpstr>Office 主题​​</vt:lpstr>
      <vt:lpstr>PowerPoint Presentation</vt:lpstr>
      <vt:lpstr>感知器模型</vt:lpstr>
      <vt:lpstr>Logistic回归模型</vt:lpstr>
      <vt:lpstr>Softmax回归</vt:lpstr>
      <vt:lpstr>多层感知器</vt:lpstr>
      <vt:lpstr>多层感知器PyTorch实现</vt:lpstr>
      <vt:lpstr>多层感知器PyTorch实现</vt:lpstr>
      <vt:lpstr>卷积神经网络</vt:lpstr>
      <vt:lpstr>循环神经网络</vt:lpstr>
      <vt:lpstr>长短时记忆网络（LSTM）</vt:lpstr>
      <vt:lpstr>循环神经网络的应用</vt:lpstr>
      <vt:lpstr>注意力机制（Attention Mechanism）</vt:lpstr>
      <vt:lpstr>自注意力模型</vt:lpstr>
      <vt:lpstr>Transformer</vt:lpstr>
      <vt:lpstr>融入位置信息</vt:lpstr>
      <vt:lpstr>赋予输入向量角色信息</vt:lpstr>
      <vt:lpstr>多层自注意力</vt:lpstr>
      <vt:lpstr>多头自注意力</vt:lpstr>
      <vt:lpstr>Transformer的优缺点</vt:lpstr>
      <vt:lpstr>神经网络模型的训练</vt:lpstr>
      <vt:lpstr>梯度下降</vt:lpstr>
      <vt:lpstr>PyTorch代码示例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Che Wanxiang</cp:lastModifiedBy>
  <cp:revision>499</cp:revision>
  <dcterms:created xsi:type="dcterms:W3CDTF">2020-10-10T02:02:30Z</dcterms:created>
  <dcterms:modified xsi:type="dcterms:W3CDTF">2021-09-26T00:54:14Z</dcterms:modified>
</cp:coreProperties>
</file>